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647" r:id="rId3"/>
    <p:sldId id="285" r:id="rId4"/>
    <p:sldId id="257" r:id="rId5"/>
    <p:sldId id="259" r:id="rId6"/>
    <p:sldId id="260" r:id="rId7"/>
    <p:sldId id="261" r:id="rId8"/>
    <p:sldId id="263" r:id="rId9"/>
    <p:sldId id="295" r:id="rId10"/>
    <p:sldId id="265" r:id="rId11"/>
    <p:sldId id="287" r:id="rId12"/>
    <p:sldId id="296" r:id="rId13"/>
    <p:sldId id="297" r:id="rId14"/>
    <p:sldId id="288" r:id="rId15"/>
    <p:sldId id="289" r:id="rId16"/>
    <p:sldId id="290" r:id="rId17"/>
    <p:sldId id="291" r:id="rId18"/>
    <p:sldId id="645" r:id="rId19"/>
    <p:sldId id="648" r:id="rId20"/>
    <p:sldId id="644" r:id="rId21"/>
    <p:sldId id="292" r:id="rId22"/>
    <p:sldId id="294" r:id="rId23"/>
    <p:sldId id="262" r:id="rId24"/>
    <p:sldId id="271"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4" autoAdjust="0"/>
    <p:restoredTop sz="94660"/>
  </p:normalViewPr>
  <p:slideViewPr>
    <p:cSldViewPr snapToGrid="0">
      <p:cViewPr varScale="1">
        <p:scale>
          <a:sx n="45" d="100"/>
          <a:sy n="45" d="100"/>
        </p:scale>
        <p:origin x="1404"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6A696-533D-466F-A7EB-2ED3DF9CFB0D}" type="datetimeFigureOut">
              <a:rPr lang="fr-FR" smtClean="0"/>
              <a:t>20/11/2025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3692C-45E6-40CE-A383-CA65419F9900}" type="slidenum">
              <a:rPr lang="fr-FR" smtClean="0"/>
              <a:t>‹N°›</a:t>
            </a:fld>
            <a:endParaRPr lang="fr-FR"/>
          </a:p>
        </p:txBody>
      </p:sp>
    </p:spTree>
    <p:extLst>
      <p:ext uri="{BB962C8B-B14F-4D97-AF65-F5344CB8AC3E}">
        <p14:creationId xmlns:p14="http://schemas.microsoft.com/office/powerpoint/2010/main" val="1403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A9EAD8-044C-4633-90F6-62D23E42360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6996B36-75CF-4865-959E-8BC0D91729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F3679C6-0A4C-436D-96CB-1A04AB7AC399}"/>
              </a:ext>
            </a:extLst>
          </p:cNvPr>
          <p:cNvSpPr>
            <a:spLocks noGrp="1"/>
          </p:cNvSpPr>
          <p:nvPr>
            <p:ph type="dt" sz="half" idx="10"/>
          </p:nvPr>
        </p:nvSpPr>
        <p:spPr/>
        <p:txBody>
          <a:bodyPr/>
          <a:lstStyle/>
          <a:p>
            <a:fld id="{968994B4-8AB5-4950-BC5A-104357078C97}" type="datetime1">
              <a:rPr lang="fr-FR" smtClean="0"/>
              <a:t>20/11/2025</a:t>
            </a:fld>
            <a:endParaRPr lang="fr-FR"/>
          </a:p>
        </p:txBody>
      </p:sp>
      <p:sp>
        <p:nvSpPr>
          <p:cNvPr id="5" name="Espace réservé du pied de page 4">
            <a:extLst>
              <a:ext uri="{FF2B5EF4-FFF2-40B4-BE49-F238E27FC236}">
                <a16:creationId xmlns:a16="http://schemas.microsoft.com/office/drawing/2014/main" id="{380F8241-B842-46C2-A253-9C44612E583A}"/>
              </a:ext>
            </a:extLst>
          </p:cNvPr>
          <p:cNvSpPr>
            <a:spLocks noGrp="1"/>
          </p:cNvSpPr>
          <p:nvPr>
            <p:ph type="ftr" sz="quarter" idx="11"/>
          </p:nvPr>
        </p:nvSpPr>
        <p:spPr/>
        <p:txBody>
          <a:bodyPr/>
          <a:lstStyle/>
          <a:p>
            <a:r>
              <a:rPr lang="fr-FR"/>
              <a:t>C. Ferron-Fédération Promotion Santé_25.11.2025</a:t>
            </a:r>
          </a:p>
        </p:txBody>
      </p:sp>
      <p:sp>
        <p:nvSpPr>
          <p:cNvPr id="6" name="Espace réservé du numéro de diapositive 5">
            <a:extLst>
              <a:ext uri="{FF2B5EF4-FFF2-40B4-BE49-F238E27FC236}">
                <a16:creationId xmlns:a16="http://schemas.microsoft.com/office/drawing/2014/main" id="{CAEBEC47-8570-4DE9-A3E2-6FA296B98D06}"/>
              </a:ext>
            </a:extLst>
          </p:cNvPr>
          <p:cNvSpPr>
            <a:spLocks noGrp="1"/>
          </p:cNvSpPr>
          <p:nvPr>
            <p:ph type="sldNum" sz="quarter" idx="12"/>
          </p:nvPr>
        </p:nvSpPr>
        <p:spPr/>
        <p:txBody>
          <a:bodyPr/>
          <a:lstStyle/>
          <a:p>
            <a:fld id="{0BA488E4-BF23-4234-A52B-0F781229149A}" type="slidenum">
              <a:rPr lang="fr-FR" smtClean="0"/>
              <a:t>‹N°›</a:t>
            </a:fld>
            <a:endParaRPr lang="fr-FR"/>
          </a:p>
        </p:txBody>
      </p:sp>
    </p:spTree>
    <p:extLst>
      <p:ext uri="{BB962C8B-B14F-4D97-AF65-F5344CB8AC3E}">
        <p14:creationId xmlns:p14="http://schemas.microsoft.com/office/powerpoint/2010/main" val="2031191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1BD7D-6E8A-4AB2-8A77-C95FD34A542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478799B-682E-4148-9FED-4204B7E8CEB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60FB8E-E505-4E24-B2A1-1A62AD4D0442}"/>
              </a:ext>
            </a:extLst>
          </p:cNvPr>
          <p:cNvSpPr>
            <a:spLocks noGrp="1"/>
          </p:cNvSpPr>
          <p:nvPr>
            <p:ph type="dt" sz="half" idx="10"/>
          </p:nvPr>
        </p:nvSpPr>
        <p:spPr/>
        <p:txBody>
          <a:bodyPr/>
          <a:lstStyle/>
          <a:p>
            <a:fld id="{F5990D09-6FCE-4BE4-9E06-71A70831B6E0}" type="datetime1">
              <a:rPr lang="fr-FR" smtClean="0"/>
              <a:t>20/11/2025</a:t>
            </a:fld>
            <a:endParaRPr lang="fr-FR"/>
          </a:p>
        </p:txBody>
      </p:sp>
      <p:sp>
        <p:nvSpPr>
          <p:cNvPr id="5" name="Espace réservé du pied de page 4">
            <a:extLst>
              <a:ext uri="{FF2B5EF4-FFF2-40B4-BE49-F238E27FC236}">
                <a16:creationId xmlns:a16="http://schemas.microsoft.com/office/drawing/2014/main" id="{84D23B16-B1EF-4FD7-9B5F-655349C90A3A}"/>
              </a:ext>
            </a:extLst>
          </p:cNvPr>
          <p:cNvSpPr>
            <a:spLocks noGrp="1"/>
          </p:cNvSpPr>
          <p:nvPr>
            <p:ph type="ftr" sz="quarter" idx="11"/>
          </p:nvPr>
        </p:nvSpPr>
        <p:spPr/>
        <p:txBody>
          <a:bodyPr/>
          <a:lstStyle/>
          <a:p>
            <a:r>
              <a:rPr lang="fr-FR"/>
              <a:t>C. Ferron-Fédération Promotion Santé_25.11.2025</a:t>
            </a:r>
          </a:p>
        </p:txBody>
      </p:sp>
      <p:sp>
        <p:nvSpPr>
          <p:cNvPr id="6" name="Espace réservé du numéro de diapositive 5">
            <a:extLst>
              <a:ext uri="{FF2B5EF4-FFF2-40B4-BE49-F238E27FC236}">
                <a16:creationId xmlns:a16="http://schemas.microsoft.com/office/drawing/2014/main" id="{F9468E76-BFAF-4DCC-97BF-18AF1EA8B692}"/>
              </a:ext>
            </a:extLst>
          </p:cNvPr>
          <p:cNvSpPr>
            <a:spLocks noGrp="1"/>
          </p:cNvSpPr>
          <p:nvPr>
            <p:ph type="sldNum" sz="quarter" idx="12"/>
          </p:nvPr>
        </p:nvSpPr>
        <p:spPr/>
        <p:txBody>
          <a:bodyPr/>
          <a:lstStyle/>
          <a:p>
            <a:fld id="{0BA488E4-BF23-4234-A52B-0F781229149A}" type="slidenum">
              <a:rPr lang="fr-FR" smtClean="0"/>
              <a:t>‹N°›</a:t>
            </a:fld>
            <a:endParaRPr lang="fr-FR"/>
          </a:p>
        </p:txBody>
      </p:sp>
    </p:spTree>
    <p:extLst>
      <p:ext uri="{BB962C8B-B14F-4D97-AF65-F5344CB8AC3E}">
        <p14:creationId xmlns:p14="http://schemas.microsoft.com/office/powerpoint/2010/main" val="2109090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57C7411-76E4-4DFD-9A4E-C03C0ACB8A2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17AB568-A4E5-4A10-BF6C-E4989DE35B4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593D21-249B-4AB0-AE15-BA159FC0195B}"/>
              </a:ext>
            </a:extLst>
          </p:cNvPr>
          <p:cNvSpPr>
            <a:spLocks noGrp="1"/>
          </p:cNvSpPr>
          <p:nvPr>
            <p:ph type="dt" sz="half" idx="10"/>
          </p:nvPr>
        </p:nvSpPr>
        <p:spPr/>
        <p:txBody>
          <a:bodyPr/>
          <a:lstStyle/>
          <a:p>
            <a:fld id="{32597478-92C4-4CE0-9BAA-BD7CFC5916AC}" type="datetime1">
              <a:rPr lang="fr-FR" smtClean="0"/>
              <a:t>20/11/2025</a:t>
            </a:fld>
            <a:endParaRPr lang="fr-FR"/>
          </a:p>
        </p:txBody>
      </p:sp>
      <p:sp>
        <p:nvSpPr>
          <p:cNvPr id="5" name="Espace réservé du pied de page 4">
            <a:extLst>
              <a:ext uri="{FF2B5EF4-FFF2-40B4-BE49-F238E27FC236}">
                <a16:creationId xmlns:a16="http://schemas.microsoft.com/office/drawing/2014/main" id="{D9D23452-47DE-4B6E-923F-2795A4C4B0D0}"/>
              </a:ext>
            </a:extLst>
          </p:cNvPr>
          <p:cNvSpPr>
            <a:spLocks noGrp="1"/>
          </p:cNvSpPr>
          <p:nvPr>
            <p:ph type="ftr" sz="quarter" idx="11"/>
          </p:nvPr>
        </p:nvSpPr>
        <p:spPr/>
        <p:txBody>
          <a:bodyPr/>
          <a:lstStyle/>
          <a:p>
            <a:r>
              <a:rPr lang="fr-FR"/>
              <a:t>C. Ferron-Fédération Promotion Santé_25.11.2025</a:t>
            </a:r>
          </a:p>
        </p:txBody>
      </p:sp>
      <p:sp>
        <p:nvSpPr>
          <p:cNvPr id="6" name="Espace réservé du numéro de diapositive 5">
            <a:extLst>
              <a:ext uri="{FF2B5EF4-FFF2-40B4-BE49-F238E27FC236}">
                <a16:creationId xmlns:a16="http://schemas.microsoft.com/office/drawing/2014/main" id="{E1E3E547-80CB-4DCF-97E9-0123679B6752}"/>
              </a:ext>
            </a:extLst>
          </p:cNvPr>
          <p:cNvSpPr>
            <a:spLocks noGrp="1"/>
          </p:cNvSpPr>
          <p:nvPr>
            <p:ph type="sldNum" sz="quarter" idx="12"/>
          </p:nvPr>
        </p:nvSpPr>
        <p:spPr/>
        <p:txBody>
          <a:bodyPr/>
          <a:lstStyle/>
          <a:p>
            <a:fld id="{0BA488E4-BF23-4234-A52B-0F781229149A}" type="slidenum">
              <a:rPr lang="fr-FR" smtClean="0"/>
              <a:t>‹N°›</a:t>
            </a:fld>
            <a:endParaRPr lang="fr-FR"/>
          </a:p>
        </p:txBody>
      </p:sp>
    </p:spTree>
    <p:extLst>
      <p:ext uri="{BB962C8B-B14F-4D97-AF65-F5344CB8AC3E}">
        <p14:creationId xmlns:p14="http://schemas.microsoft.com/office/powerpoint/2010/main" val="1549085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818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5889240" y="1143000"/>
            <a:ext cx="5253840" cy="4571640"/>
          </a:xfrm>
          <a:prstGeom prst="rect">
            <a:avLst/>
          </a:prstGeom>
          <a:noFill/>
          <a:ln w="0">
            <a:noFill/>
          </a:ln>
        </p:spPr>
        <p:txBody>
          <a:bodyPr lIns="0" tIns="0" rIns="0" bIns="0" anchor="ctr">
            <a:noAutofit/>
          </a:bodyPr>
          <a:lstStyle/>
          <a:p>
            <a:endParaRPr lang="fr-FR" sz="1800" b="0" strike="noStrike" spc="-1">
              <a:solidFill>
                <a:srgbClr val="4A4453"/>
              </a:solidFill>
              <a:latin typeface="Poppins Light"/>
            </a:endParaRPr>
          </a:p>
        </p:txBody>
      </p:sp>
      <p:sp>
        <p:nvSpPr>
          <p:cNvPr id="8" name="PlaceHolder 2"/>
          <p:cNvSpPr>
            <a:spLocks noGrp="1"/>
          </p:cNvSpPr>
          <p:nvPr>
            <p:ph type="subTitle"/>
          </p:nvPr>
        </p:nvSpPr>
        <p:spPr>
          <a:xfrm>
            <a:off x="1440" y="0"/>
            <a:ext cx="12188520" cy="685764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Tree>
    <p:extLst>
      <p:ext uri="{BB962C8B-B14F-4D97-AF65-F5344CB8AC3E}">
        <p14:creationId xmlns:p14="http://schemas.microsoft.com/office/powerpoint/2010/main" val="377458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889240" y="1143000"/>
            <a:ext cx="5253840" cy="4571640"/>
          </a:xfrm>
          <a:prstGeom prst="rect">
            <a:avLst/>
          </a:prstGeom>
          <a:noFill/>
          <a:ln w="0">
            <a:noFill/>
          </a:ln>
        </p:spPr>
        <p:txBody>
          <a:bodyPr lIns="0" tIns="0" rIns="0" bIns="0" anchor="ctr">
            <a:noAutofit/>
          </a:bodyPr>
          <a:lstStyle/>
          <a:p>
            <a:endParaRPr lang="fr-FR" sz="1800" b="0" strike="noStrike" spc="-1">
              <a:solidFill>
                <a:srgbClr val="4A4453"/>
              </a:solidFill>
              <a:latin typeface="Poppins Light"/>
            </a:endParaRPr>
          </a:p>
        </p:txBody>
      </p:sp>
      <p:sp>
        <p:nvSpPr>
          <p:cNvPr id="10" name="PlaceHolder 2"/>
          <p:cNvSpPr>
            <a:spLocks noGrp="1"/>
          </p:cNvSpPr>
          <p:nvPr>
            <p:ph/>
          </p:nvPr>
        </p:nvSpPr>
        <p:spPr>
          <a:xfrm>
            <a:off x="1440" y="0"/>
            <a:ext cx="12188520" cy="68576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Tree>
    <p:extLst>
      <p:ext uri="{BB962C8B-B14F-4D97-AF65-F5344CB8AC3E}">
        <p14:creationId xmlns:p14="http://schemas.microsoft.com/office/powerpoint/2010/main" val="1249699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889240" y="1143000"/>
            <a:ext cx="5253840" cy="4571640"/>
          </a:xfrm>
          <a:prstGeom prst="rect">
            <a:avLst/>
          </a:prstGeom>
          <a:noFill/>
          <a:ln w="0">
            <a:noFill/>
          </a:ln>
        </p:spPr>
        <p:txBody>
          <a:bodyPr lIns="0" tIns="0" rIns="0" bIns="0" anchor="ctr">
            <a:noAutofit/>
          </a:bodyPr>
          <a:lstStyle/>
          <a:p>
            <a:endParaRPr lang="fr-FR" sz="1800" b="0" strike="noStrike" spc="-1">
              <a:solidFill>
                <a:srgbClr val="4A4453"/>
              </a:solidFill>
              <a:latin typeface="Poppins Light"/>
            </a:endParaRPr>
          </a:p>
        </p:txBody>
      </p:sp>
      <p:sp>
        <p:nvSpPr>
          <p:cNvPr id="12" name="PlaceHolder 2"/>
          <p:cNvSpPr>
            <a:spLocks noGrp="1"/>
          </p:cNvSpPr>
          <p:nvPr>
            <p:ph/>
          </p:nvPr>
        </p:nvSpPr>
        <p:spPr>
          <a:xfrm>
            <a:off x="1440" y="0"/>
            <a:ext cx="5947920" cy="68576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
        <p:nvSpPr>
          <p:cNvPr id="13" name="PlaceHolder 3"/>
          <p:cNvSpPr>
            <a:spLocks noGrp="1"/>
          </p:cNvSpPr>
          <p:nvPr>
            <p:ph/>
          </p:nvPr>
        </p:nvSpPr>
        <p:spPr>
          <a:xfrm>
            <a:off x="6247080" y="0"/>
            <a:ext cx="5947920" cy="68576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Tree>
    <p:extLst>
      <p:ext uri="{BB962C8B-B14F-4D97-AF65-F5344CB8AC3E}">
        <p14:creationId xmlns:p14="http://schemas.microsoft.com/office/powerpoint/2010/main" val="1623910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5889240" y="1143000"/>
            <a:ext cx="5253840" cy="4571640"/>
          </a:xfrm>
          <a:prstGeom prst="rect">
            <a:avLst/>
          </a:prstGeom>
          <a:noFill/>
          <a:ln w="0">
            <a:noFill/>
          </a:ln>
        </p:spPr>
        <p:txBody>
          <a:bodyPr lIns="0" tIns="0" rIns="0" bIns="0" anchor="ctr">
            <a:noAutofit/>
          </a:bodyPr>
          <a:lstStyle/>
          <a:p>
            <a:endParaRPr lang="fr-FR" sz="1800" b="0" strike="noStrike" spc="-1">
              <a:solidFill>
                <a:srgbClr val="4A4453"/>
              </a:solidFill>
              <a:latin typeface="Poppins Light"/>
            </a:endParaRPr>
          </a:p>
        </p:txBody>
      </p:sp>
    </p:spTree>
    <p:extLst>
      <p:ext uri="{BB962C8B-B14F-4D97-AF65-F5344CB8AC3E}">
        <p14:creationId xmlns:p14="http://schemas.microsoft.com/office/powerpoint/2010/main" val="4232671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5889240" y="4881240"/>
            <a:ext cx="5253840" cy="1371600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Tree>
    <p:extLst>
      <p:ext uri="{BB962C8B-B14F-4D97-AF65-F5344CB8AC3E}">
        <p14:creationId xmlns:p14="http://schemas.microsoft.com/office/powerpoint/2010/main" val="520343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889240" y="1143000"/>
            <a:ext cx="5253840" cy="4571640"/>
          </a:xfrm>
          <a:prstGeom prst="rect">
            <a:avLst/>
          </a:prstGeom>
          <a:noFill/>
          <a:ln w="0">
            <a:noFill/>
          </a:ln>
        </p:spPr>
        <p:txBody>
          <a:bodyPr lIns="0" tIns="0" rIns="0" bIns="0" anchor="ctr">
            <a:noAutofit/>
          </a:bodyPr>
          <a:lstStyle/>
          <a:p>
            <a:endParaRPr lang="fr-FR" sz="1800" b="0" strike="noStrike" spc="-1">
              <a:solidFill>
                <a:srgbClr val="4A4453"/>
              </a:solidFill>
              <a:latin typeface="Poppins Light"/>
            </a:endParaRPr>
          </a:p>
        </p:txBody>
      </p:sp>
      <p:sp>
        <p:nvSpPr>
          <p:cNvPr id="17" name="PlaceHolder 2"/>
          <p:cNvSpPr>
            <a:spLocks noGrp="1"/>
          </p:cNvSpPr>
          <p:nvPr>
            <p:ph/>
          </p:nvPr>
        </p:nvSpPr>
        <p:spPr>
          <a:xfrm>
            <a:off x="1440" y="0"/>
            <a:ext cx="5947920" cy="327096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
        <p:nvSpPr>
          <p:cNvPr id="18" name="PlaceHolder 3"/>
          <p:cNvSpPr>
            <a:spLocks noGrp="1"/>
          </p:cNvSpPr>
          <p:nvPr>
            <p:ph/>
          </p:nvPr>
        </p:nvSpPr>
        <p:spPr>
          <a:xfrm>
            <a:off x="6247080" y="0"/>
            <a:ext cx="5947920" cy="68576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
        <p:nvSpPr>
          <p:cNvPr id="19" name="PlaceHolder 4"/>
          <p:cNvSpPr>
            <a:spLocks noGrp="1"/>
          </p:cNvSpPr>
          <p:nvPr>
            <p:ph/>
          </p:nvPr>
        </p:nvSpPr>
        <p:spPr>
          <a:xfrm>
            <a:off x="1440" y="3582000"/>
            <a:ext cx="5947920" cy="327096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Tree>
    <p:extLst>
      <p:ext uri="{BB962C8B-B14F-4D97-AF65-F5344CB8AC3E}">
        <p14:creationId xmlns:p14="http://schemas.microsoft.com/office/powerpoint/2010/main" val="3681746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889240" y="1143000"/>
            <a:ext cx="5253840" cy="4571640"/>
          </a:xfrm>
          <a:prstGeom prst="rect">
            <a:avLst/>
          </a:prstGeom>
          <a:noFill/>
          <a:ln w="0">
            <a:noFill/>
          </a:ln>
        </p:spPr>
        <p:txBody>
          <a:bodyPr lIns="0" tIns="0" rIns="0" bIns="0" anchor="ctr">
            <a:noAutofit/>
          </a:bodyPr>
          <a:lstStyle/>
          <a:p>
            <a:endParaRPr lang="fr-FR" sz="1800" b="0" strike="noStrike" spc="-1">
              <a:solidFill>
                <a:srgbClr val="4A4453"/>
              </a:solidFill>
              <a:latin typeface="Poppins Light"/>
            </a:endParaRPr>
          </a:p>
        </p:txBody>
      </p:sp>
      <p:sp>
        <p:nvSpPr>
          <p:cNvPr id="21" name="PlaceHolder 2"/>
          <p:cNvSpPr>
            <a:spLocks noGrp="1"/>
          </p:cNvSpPr>
          <p:nvPr>
            <p:ph/>
          </p:nvPr>
        </p:nvSpPr>
        <p:spPr>
          <a:xfrm>
            <a:off x="1440" y="0"/>
            <a:ext cx="5947920" cy="68576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
        <p:nvSpPr>
          <p:cNvPr id="22" name="PlaceHolder 3"/>
          <p:cNvSpPr>
            <a:spLocks noGrp="1"/>
          </p:cNvSpPr>
          <p:nvPr>
            <p:ph/>
          </p:nvPr>
        </p:nvSpPr>
        <p:spPr>
          <a:xfrm>
            <a:off x="6247080" y="0"/>
            <a:ext cx="5947920" cy="327096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
        <p:nvSpPr>
          <p:cNvPr id="23" name="PlaceHolder 4"/>
          <p:cNvSpPr>
            <a:spLocks noGrp="1"/>
          </p:cNvSpPr>
          <p:nvPr>
            <p:ph/>
          </p:nvPr>
        </p:nvSpPr>
        <p:spPr>
          <a:xfrm>
            <a:off x="6247080" y="3582000"/>
            <a:ext cx="5947920" cy="327096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Tree>
    <p:extLst>
      <p:ext uri="{BB962C8B-B14F-4D97-AF65-F5344CB8AC3E}">
        <p14:creationId xmlns:p14="http://schemas.microsoft.com/office/powerpoint/2010/main" val="86766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6DFF3E-A3D6-435A-845D-EF6F7D8735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D977EA5-53D2-4E9B-9452-B7EC4851FFB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F1AC44-F593-4918-86E7-71F308A8E049}"/>
              </a:ext>
            </a:extLst>
          </p:cNvPr>
          <p:cNvSpPr>
            <a:spLocks noGrp="1"/>
          </p:cNvSpPr>
          <p:nvPr>
            <p:ph type="dt" sz="half" idx="10"/>
          </p:nvPr>
        </p:nvSpPr>
        <p:spPr/>
        <p:txBody>
          <a:bodyPr/>
          <a:lstStyle/>
          <a:p>
            <a:fld id="{BC905C0A-3A49-4189-AF62-0C6B76F94958}" type="datetime1">
              <a:rPr lang="fr-FR" smtClean="0"/>
              <a:t>20/11/2025</a:t>
            </a:fld>
            <a:endParaRPr lang="fr-FR"/>
          </a:p>
        </p:txBody>
      </p:sp>
      <p:sp>
        <p:nvSpPr>
          <p:cNvPr id="5" name="Espace réservé du pied de page 4">
            <a:extLst>
              <a:ext uri="{FF2B5EF4-FFF2-40B4-BE49-F238E27FC236}">
                <a16:creationId xmlns:a16="http://schemas.microsoft.com/office/drawing/2014/main" id="{6A372635-8566-4B8D-838A-5829BB23309C}"/>
              </a:ext>
            </a:extLst>
          </p:cNvPr>
          <p:cNvSpPr>
            <a:spLocks noGrp="1"/>
          </p:cNvSpPr>
          <p:nvPr>
            <p:ph type="ftr" sz="quarter" idx="11"/>
          </p:nvPr>
        </p:nvSpPr>
        <p:spPr/>
        <p:txBody>
          <a:bodyPr/>
          <a:lstStyle/>
          <a:p>
            <a:r>
              <a:rPr lang="fr-FR"/>
              <a:t>C. Ferron-Fédération Promotion Santé_25.11.2025</a:t>
            </a:r>
          </a:p>
        </p:txBody>
      </p:sp>
      <p:sp>
        <p:nvSpPr>
          <p:cNvPr id="6" name="Espace réservé du numéro de diapositive 5">
            <a:extLst>
              <a:ext uri="{FF2B5EF4-FFF2-40B4-BE49-F238E27FC236}">
                <a16:creationId xmlns:a16="http://schemas.microsoft.com/office/drawing/2014/main" id="{5FDC212A-378C-48AD-A2AD-09411A5AB590}"/>
              </a:ext>
            </a:extLst>
          </p:cNvPr>
          <p:cNvSpPr>
            <a:spLocks noGrp="1"/>
          </p:cNvSpPr>
          <p:nvPr>
            <p:ph type="sldNum" sz="quarter" idx="12"/>
          </p:nvPr>
        </p:nvSpPr>
        <p:spPr/>
        <p:txBody>
          <a:bodyPr/>
          <a:lstStyle/>
          <a:p>
            <a:fld id="{0BA488E4-BF23-4234-A52B-0F781229149A}" type="slidenum">
              <a:rPr lang="fr-FR" smtClean="0"/>
              <a:t>‹N°›</a:t>
            </a:fld>
            <a:endParaRPr lang="fr-FR"/>
          </a:p>
        </p:txBody>
      </p:sp>
    </p:spTree>
    <p:extLst>
      <p:ext uri="{BB962C8B-B14F-4D97-AF65-F5344CB8AC3E}">
        <p14:creationId xmlns:p14="http://schemas.microsoft.com/office/powerpoint/2010/main" val="4168679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889240" y="1143000"/>
            <a:ext cx="5253840" cy="4571640"/>
          </a:xfrm>
          <a:prstGeom prst="rect">
            <a:avLst/>
          </a:prstGeom>
          <a:noFill/>
          <a:ln w="0">
            <a:noFill/>
          </a:ln>
        </p:spPr>
        <p:txBody>
          <a:bodyPr lIns="0" tIns="0" rIns="0" bIns="0" anchor="ctr">
            <a:noAutofit/>
          </a:bodyPr>
          <a:lstStyle/>
          <a:p>
            <a:endParaRPr lang="fr-FR" sz="1800" b="0" strike="noStrike" spc="-1">
              <a:solidFill>
                <a:srgbClr val="4A4453"/>
              </a:solidFill>
              <a:latin typeface="Poppins Light"/>
            </a:endParaRPr>
          </a:p>
        </p:txBody>
      </p:sp>
      <p:sp>
        <p:nvSpPr>
          <p:cNvPr id="25" name="PlaceHolder 2"/>
          <p:cNvSpPr>
            <a:spLocks noGrp="1"/>
          </p:cNvSpPr>
          <p:nvPr>
            <p:ph/>
          </p:nvPr>
        </p:nvSpPr>
        <p:spPr>
          <a:xfrm>
            <a:off x="1440" y="0"/>
            <a:ext cx="5947920" cy="327096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
        <p:nvSpPr>
          <p:cNvPr id="26" name="PlaceHolder 3"/>
          <p:cNvSpPr>
            <a:spLocks noGrp="1"/>
          </p:cNvSpPr>
          <p:nvPr>
            <p:ph/>
          </p:nvPr>
        </p:nvSpPr>
        <p:spPr>
          <a:xfrm>
            <a:off x="6247080" y="0"/>
            <a:ext cx="5947920" cy="327096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
        <p:nvSpPr>
          <p:cNvPr id="27" name="PlaceHolder 4"/>
          <p:cNvSpPr>
            <a:spLocks noGrp="1"/>
          </p:cNvSpPr>
          <p:nvPr>
            <p:ph/>
          </p:nvPr>
        </p:nvSpPr>
        <p:spPr>
          <a:xfrm>
            <a:off x="1440" y="3582000"/>
            <a:ext cx="12188520" cy="327096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Tree>
    <p:extLst>
      <p:ext uri="{BB962C8B-B14F-4D97-AF65-F5344CB8AC3E}">
        <p14:creationId xmlns:p14="http://schemas.microsoft.com/office/powerpoint/2010/main" val="4226330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5889240" y="1143000"/>
            <a:ext cx="5253840" cy="4571640"/>
          </a:xfrm>
          <a:prstGeom prst="rect">
            <a:avLst/>
          </a:prstGeom>
          <a:noFill/>
          <a:ln w="0">
            <a:noFill/>
          </a:ln>
        </p:spPr>
        <p:txBody>
          <a:bodyPr lIns="0" tIns="0" rIns="0" bIns="0" anchor="ctr">
            <a:noAutofit/>
          </a:bodyPr>
          <a:lstStyle/>
          <a:p>
            <a:endParaRPr lang="fr-FR" sz="1800" b="0" strike="noStrike" spc="-1">
              <a:solidFill>
                <a:srgbClr val="4A4453"/>
              </a:solidFill>
              <a:latin typeface="Poppins Light"/>
            </a:endParaRPr>
          </a:p>
        </p:txBody>
      </p:sp>
      <p:sp>
        <p:nvSpPr>
          <p:cNvPr id="29" name="PlaceHolder 2"/>
          <p:cNvSpPr>
            <a:spLocks noGrp="1"/>
          </p:cNvSpPr>
          <p:nvPr>
            <p:ph/>
          </p:nvPr>
        </p:nvSpPr>
        <p:spPr>
          <a:xfrm>
            <a:off x="1440" y="0"/>
            <a:ext cx="12188520" cy="327096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
        <p:nvSpPr>
          <p:cNvPr id="30" name="PlaceHolder 3"/>
          <p:cNvSpPr>
            <a:spLocks noGrp="1"/>
          </p:cNvSpPr>
          <p:nvPr>
            <p:ph/>
          </p:nvPr>
        </p:nvSpPr>
        <p:spPr>
          <a:xfrm>
            <a:off x="1440" y="3582000"/>
            <a:ext cx="12188520" cy="327096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Tree>
    <p:extLst>
      <p:ext uri="{BB962C8B-B14F-4D97-AF65-F5344CB8AC3E}">
        <p14:creationId xmlns:p14="http://schemas.microsoft.com/office/powerpoint/2010/main" val="3432276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889240" y="1143000"/>
            <a:ext cx="5253840" cy="4571640"/>
          </a:xfrm>
          <a:prstGeom prst="rect">
            <a:avLst/>
          </a:prstGeom>
          <a:noFill/>
          <a:ln w="0">
            <a:noFill/>
          </a:ln>
        </p:spPr>
        <p:txBody>
          <a:bodyPr lIns="0" tIns="0" rIns="0" bIns="0" anchor="ctr">
            <a:noAutofit/>
          </a:bodyPr>
          <a:lstStyle/>
          <a:p>
            <a:endParaRPr lang="fr-FR" sz="1800" b="0" strike="noStrike" spc="-1">
              <a:solidFill>
                <a:srgbClr val="4A4453"/>
              </a:solidFill>
              <a:latin typeface="Poppins Light"/>
            </a:endParaRPr>
          </a:p>
        </p:txBody>
      </p:sp>
      <p:sp>
        <p:nvSpPr>
          <p:cNvPr id="32" name="PlaceHolder 2"/>
          <p:cNvSpPr>
            <a:spLocks noGrp="1"/>
          </p:cNvSpPr>
          <p:nvPr>
            <p:ph/>
          </p:nvPr>
        </p:nvSpPr>
        <p:spPr>
          <a:xfrm>
            <a:off x="1440" y="0"/>
            <a:ext cx="5947920" cy="327096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
        <p:nvSpPr>
          <p:cNvPr id="33" name="PlaceHolder 3"/>
          <p:cNvSpPr>
            <a:spLocks noGrp="1"/>
          </p:cNvSpPr>
          <p:nvPr>
            <p:ph/>
          </p:nvPr>
        </p:nvSpPr>
        <p:spPr>
          <a:xfrm>
            <a:off x="6247080" y="0"/>
            <a:ext cx="5947920" cy="327096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
        <p:nvSpPr>
          <p:cNvPr id="34" name="PlaceHolder 4"/>
          <p:cNvSpPr>
            <a:spLocks noGrp="1"/>
          </p:cNvSpPr>
          <p:nvPr>
            <p:ph/>
          </p:nvPr>
        </p:nvSpPr>
        <p:spPr>
          <a:xfrm>
            <a:off x="1440" y="3582000"/>
            <a:ext cx="5947920" cy="327096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
        <p:nvSpPr>
          <p:cNvPr id="35" name="PlaceHolder 5"/>
          <p:cNvSpPr>
            <a:spLocks noGrp="1"/>
          </p:cNvSpPr>
          <p:nvPr>
            <p:ph/>
          </p:nvPr>
        </p:nvSpPr>
        <p:spPr>
          <a:xfrm>
            <a:off x="6247080" y="3582000"/>
            <a:ext cx="5947920" cy="327096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Tree>
    <p:extLst>
      <p:ext uri="{BB962C8B-B14F-4D97-AF65-F5344CB8AC3E}">
        <p14:creationId xmlns:p14="http://schemas.microsoft.com/office/powerpoint/2010/main" val="4258519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5889240" y="1143000"/>
            <a:ext cx="5253840" cy="4571640"/>
          </a:xfrm>
          <a:prstGeom prst="rect">
            <a:avLst/>
          </a:prstGeom>
          <a:noFill/>
          <a:ln w="0">
            <a:noFill/>
          </a:ln>
        </p:spPr>
        <p:txBody>
          <a:bodyPr lIns="0" tIns="0" rIns="0" bIns="0" anchor="ctr">
            <a:noAutofit/>
          </a:bodyPr>
          <a:lstStyle/>
          <a:p>
            <a:endParaRPr lang="fr-FR" sz="1800" b="0" strike="noStrike" spc="-1">
              <a:solidFill>
                <a:srgbClr val="4A4453"/>
              </a:solidFill>
              <a:latin typeface="Poppins Light"/>
            </a:endParaRPr>
          </a:p>
        </p:txBody>
      </p:sp>
      <p:sp>
        <p:nvSpPr>
          <p:cNvPr id="37" name="PlaceHolder 2"/>
          <p:cNvSpPr>
            <a:spLocks noGrp="1"/>
          </p:cNvSpPr>
          <p:nvPr>
            <p:ph/>
          </p:nvPr>
        </p:nvSpPr>
        <p:spPr>
          <a:xfrm>
            <a:off x="1440" y="0"/>
            <a:ext cx="3924360" cy="327096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
        <p:nvSpPr>
          <p:cNvPr id="38" name="PlaceHolder 3"/>
          <p:cNvSpPr>
            <a:spLocks noGrp="1"/>
          </p:cNvSpPr>
          <p:nvPr>
            <p:ph/>
          </p:nvPr>
        </p:nvSpPr>
        <p:spPr>
          <a:xfrm>
            <a:off x="4122360" y="0"/>
            <a:ext cx="3924360" cy="327096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
        <p:nvSpPr>
          <p:cNvPr id="39" name="PlaceHolder 4"/>
          <p:cNvSpPr>
            <a:spLocks noGrp="1"/>
          </p:cNvSpPr>
          <p:nvPr>
            <p:ph/>
          </p:nvPr>
        </p:nvSpPr>
        <p:spPr>
          <a:xfrm>
            <a:off x="8243280" y="0"/>
            <a:ext cx="3924360" cy="327096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
        <p:nvSpPr>
          <p:cNvPr id="40" name="PlaceHolder 5"/>
          <p:cNvSpPr>
            <a:spLocks noGrp="1"/>
          </p:cNvSpPr>
          <p:nvPr>
            <p:ph/>
          </p:nvPr>
        </p:nvSpPr>
        <p:spPr>
          <a:xfrm>
            <a:off x="1440" y="3582000"/>
            <a:ext cx="3924360" cy="327096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
        <p:nvSpPr>
          <p:cNvPr id="41" name="PlaceHolder 6"/>
          <p:cNvSpPr>
            <a:spLocks noGrp="1"/>
          </p:cNvSpPr>
          <p:nvPr>
            <p:ph/>
          </p:nvPr>
        </p:nvSpPr>
        <p:spPr>
          <a:xfrm>
            <a:off x="4122360" y="3582000"/>
            <a:ext cx="3924360" cy="327096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
        <p:nvSpPr>
          <p:cNvPr id="42" name="PlaceHolder 7"/>
          <p:cNvSpPr>
            <a:spLocks noGrp="1"/>
          </p:cNvSpPr>
          <p:nvPr>
            <p:ph/>
          </p:nvPr>
        </p:nvSpPr>
        <p:spPr>
          <a:xfrm>
            <a:off x="8243280" y="3582000"/>
            <a:ext cx="3924360" cy="327096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4A4453"/>
              </a:solidFill>
              <a:latin typeface="Poppins Light"/>
            </a:endParaRPr>
          </a:p>
        </p:txBody>
      </p:sp>
    </p:spTree>
    <p:extLst>
      <p:ext uri="{BB962C8B-B14F-4D97-AF65-F5344CB8AC3E}">
        <p14:creationId xmlns:p14="http://schemas.microsoft.com/office/powerpoint/2010/main" val="26950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1666-8844-470B-A9CF-9C60B792E42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01851F9-6B55-4A4D-948B-46F84838F0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DE31A33-3CA7-454C-AD46-AEDA7D568B56}"/>
              </a:ext>
            </a:extLst>
          </p:cNvPr>
          <p:cNvSpPr>
            <a:spLocks noGrp="1"/>
          </p:cNvSpPr>
          <p:nvPr>
            <p:ph type="dt" sz="half" idx="10"/>
          </p:nvPr>
        </p:nvSpPr>
        <p:spPr/>
        <p:txBody>
          <a:bodyPr/>
          <a:lstStyle/>
          <a:p>
            <a:fld id="{08F42586-C1B1-43D2-BF97-90D97B785C7E}" type="datetime1">
              <a:rPr lang="fr-FR" smtClean="0"/>
              <a:t>20/11/2025</a:t>
            </a:fld>
            <a:endParaRPr lang="fr-FR"/>
          </a:p>
        </p:txBody>
      </p:sp>
      <p:sp>
        <p:nvSpPr>
          <p:cNvPr id="5" name="Espace réservé du pied de page 4">
            <a:extLst>
              <a:ext uri="{FF2B5EF4-FFF2-40B4-BE49-F238E27FC236}">
                <a16:creationId xmlns:a16="http://schemas.microsoft.com/office/drawing/2014/main" id="{734525B7-841F-479D-B8A6-97E17B861ED5}"/>
              </a:ext>
            </a:extLst>
          </p:cNvPr>
          <p:cNvSpPr>
            <a:spLocks noGrp="1"/>
          </p:cNvSpPr>
          <p:nvPr>
            <p:ph type="ftr" sz="quarter" idx="11"/>
          </p:nvPr>
        </p:nvSpPr>
        <p:spPr/>
        <p:txBody>
          <a:bodyPr/>
          <a:lstStyle/>
          <a:p>
            <a:r>
              <a:rPr lang="fr-FR"/>
              <a:t>C. Ferron-Fédération Promotion Santé_25.11.2025</a:t>
            </a:r>
          </a:p>
        </p:txBody>
      </p:sp>
      <p:sp>
        <p:nvSpPr>
          <p:cNvPr id="6" name="Espace réservé du numéro de diapositive 5">
            <a:extLst>
              <a:ext uri="{FF2B5EF4-FFF2-40B4-BE49-F238E27FC236}">
                <a16:creationId xmlns:a16="http://schemas.microsoft.com/office/drawing/2014/main" id="{16672E02-245A-400D-9BCF-9032ADF93B3B}"/>
              </a:ext>
            </a:extLst>
          </p:cNvPr>
          <p:cNvSpPr>
            <a:spLocks noGrp="1"/>
          </p:cNvSpPr>
          <p:nvPr>
            <p:ph type="sldNum" sz="quarter" idx="12"/>
          </p:nvPr>
        </p:nvSpPr>
        <p:spPr/>
        <p:txBody>
          <a:bodyPr/>
          <a:lstStyle/>
          <a:p>
            <a:fld id="{0BA488E4-BF23-4234-A52B-0F781229149A}" type="slidenum">
              <a:rPr lang="fr-FR" smtClean="0"/>
              <a:t>‹N°›</a:t>
            </a:fld>
            <a:endParaRPr lang="fr-FR"/>
          </a:p>
        </p:txBody>
      </p:sp>
    </p:spTree>
    <p:extLst>
      <p:ext uri="{BB962C8B-B14F-4D97-AF65-F5344CB8AC3E}">
        <p14:creationId xmlns:p14="http://schemas.microsoft.com/office/powerpoint/2010/main" val="126762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A63136-0B61-4142-BE36-A40B2AB1A381}"/>
              </a:ext>
            </a:extLst>
          </p:cNvPr>
          <p:cNvSpPr>
            <a:spLocks noGrp="1"/>
          </p:cNvSpPr>
          <p:nvPr>
            <p:ph type="title"/>
          </p:nvPr>
        </p:nvSpPr>
        <p:spPr/>
        <p:txBody>
          <a:bodyPr/>
          <a:lstStyle>
            <a:lvl1pPr>
              <a:defRPr b="1">
                <a:solidFill>
                  <a:srgbClr val="0070C0"/>
                </a:solidFill>
                <a:latin typeface="+mn-lt"/>
              </a:defRPr>
            </a:lvl1pPr>
          </a:lstStyle>
          <a:p>
            <a:r>
              <a:rPr lang="fr-FR" dirty="0"/>
              <a:t>Modifiez le style du titre</a:t>
            </a:r>
          </a:p>
        </p:txBody>
      </p:sp>
      <p:sp>
        <p:nvSpPr>
          <p:cNvPr id="3" name="Espace réservé du contenu 2">
            <a:extLst>
              <a:ext uri="{FF2B5EF4-FFF2-40B4-BE49-F238E27FC236}">
                <a16:creationId xmlns:a16="http://schemas.microsoft.com/office/drawing/2014/main" id="{5AFF0A63-C14F-4B38-B341-2A7D5148F90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B5456D2-2B5C-4685-BEF2-488BC0FC48D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7234CED-B557-4D52-AAF2-A43EC77AD819}"/>
              </a:ext>
            </a:extLst>
          </p:cNvPr>
          <p:cNvSpPr>
            <a:spLocks noGrp="1"/>
          </p:cNvSpPr>
          <p:nvPr>
            <p:ph type="dt" sz="half" idx="10"/>
          </p:nvPr>
        </p:nvSpPr>
        <p:spPr/>
        <p:txBody>
          <a:bodyPr/>
          <a:lstStyle/>
          <a:p>
            <a:fld id="{741EE891-5674-4776-9BE2-3928003EAB59}" type="datetime1">
              <a:rPr lang="fr-FR" smtClean="0"/>
              <a:t>20/11/2025</a:t>
            </a:fld>
            <a:endParaRPr lang="fr-FR"/>
          </a:p>
        </p:txBody>
      </p:sp>
      <p:sp>
        <p:nvSpPr>
          <p:cNvPr id="6" name="Espace réservé du pied de page 5">
            <a:extLst>
              <a:ext uri="{FF2B5EF4-FFF2-40B4-BE49-F238E27FC236}">
                <a16:creationId xmlns:a16="http://schemas.microsoft.com/office/drawing/2014/main" id="{39578FD3-1398-4500-A239-17B073EBF710}"/>
              </a:ext>
            </a:extLst>
          </p:cNvPr>
          <p:cNvSpPr>
            <a:spLocks noGrp="1"/>
          </p:cNvSpPr>
          <p:nvPr>
            <p:ph type="ftr" sz="quarter" idx="11"/>
          </p:nvPr>
        </p:nvSpPr>
        <p:spPr/>
        <p:txBody>
          <a:bodyPr/>
          <a:lstStyle/>
          <a:p>
            <a:r>
              <a:rPr lang="fr-FR"/>
              <a:t>C. Ferron-Fédération Promotion Santé_25.11.2025</a:t>
            </a:r>
          </a:p>
        </p:txBody>
      </p:sp>
      <p:sp>
        <p:nvSpPr>
          <p:cNvPr id="7" name="Espace réservé du numéro de diapositive 6">
            <a:extLst>
              <a:ext uri="{FF2B5EF4-FFF2-40B4-BE49-F238E27FC236}">
                <a16:creationId xmlns:a16="http://schemas.microsoft.com/office/drawing/2014/main" id="{EDEA4C63-F3C9-4DE0-8461-C255CD3E461B}"/>
              </a:ext>
            </a:extLst>
          </p:cNvPr>
          <p:cNvSpPr>
            <a:spLocks noGrp="1"/>
          </p:cNvSpPr>
          <p:nvPr>
            <p:ph type="sldNum" sz="quarter" idx="12"/>
          </p:nvPr>
        </p:nvSpPr>
        <p:spPr/>
        <p:txBody>
          <a:bodyPr/>
          <a:lstStyle/>
          <a:p>
            <a:fld id="{0BA488E4-BF23-4234-A52B-0F781229149A}" type="slidenum">
              <a:rPr lang="fr-FR" smtClean="0"/>
              <a:t>‹N°›</a:t>
            </a:fld>
            <a:endParaRPr lang="fr-FR"/>
          </a:p>
        </p:txBody>
      </p:sp>
    </p:spTree>
    <p:extLst>
      <p:ext uri="{BB962C8B-B14F-4D97-AF65-F5344CB8AC3E}">
        <p14:creationId xmlns:p14="http://schemas.microsoft.com/office/powerpoint/2010/main" val="223643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00D4D2-A546-49F1-A5BF-856EE413E41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2B5DE62-7E10-4418-AEC9-75E8EEE0B3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DFEE5C0-CB76-49C7-8FC7-77F96753FF5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A0F9BCC-0906-4A61-A393-79D15128F2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C49ECCC-CE16-4D80-A660-1ED7AE7AC38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472F89B-EFB0-4DE6-9F27-EA8AE41A27BB}"/>
              </a:ext>
            </a:extLst>
          </p:cNvPr>
          <p:cNvSpPr>
            <a:spLocks noGrp="1"/>
          </p:cNvSpPr>
          <p:nvPr>
            <p:ph type="dt" sz="half" idx="10"/>
          </p:nvPr>
        </p:nvSpPr>
        <p:spPr/>
        <p:txBody>
          <a:bodyPr/>
          <a:lstStyle/>
          <a:p>
            <a:fld id="{ADDFCE94-FE30-4BEF-8804-9CB53C05B3DB}" type="datetime1">
              <a:rPr lang="fr-FR" smtClean="0"/>
              <a:t>20/11/2025</a:t>
            </a:fld>
            <a:endParaRPr lang="fr-FR"/>
          </a:p>
        </p:txBody>
      </p:sp>
      <p:sp>
        <p:nvSpPr>
          <p:cNvPr id="8" name="Espace réservé du pied de page 7">
            <a:extLst>
              <a:ext uri="{FF2B5EF4-FFF2-40B4-BE49-F238E27FC236}">
                <a16:creationId xmlns:a16="http://schemas.microsoft.com/office/drawing/2014/main" id="{7F6B15FA-D41A-4CF2-AE1B-C6E3394F2C39}"/>
              </a:ext>
            </a:extLst>
          </p:cNvPr>
          <p:cNvSpPr>
            <a:spLocks noGrp="1"/>
          </p:cNvSpPr>
          <p:nvPr>
            <p:ph type="ftr" sz="quarter" idx="11"/>
          </p:nvPr>
        </p:nvSpPr>
        <p:spPr/>
        <p:txBody>
          <a:bodyPr/>
          <a:lstStyle/>
          <a:p>
            <a:r>
              <a:rPr lang="fr-FR"/>
              <a:t>C. Ferron-Fédération Promotion Santé_25.11.2025</a:t>
            </a:r>
          </a:p>
        </p:txBody>
      </p:sp>
      <p:sp>
        <p:nvSpPr>
          <p:cNvPr id="9" name="Espace réservé du numéro de diapositive 8">
            <a:extLst>
              <a:ext uri="{FF2B5EF4-FFF2-40B4-BE49-F238E27FC236}">
                <a16:creationId xmlns:a16="http://schemas.microsoft.com/office/drawing/2014/main" id="{B48B3ADA-B35D-4DE0-8E0D-1F01E3DEDC00}"/>
              </a:ext>
            </a:extLst>
          </p:cNvPr>
          <p:cNvSpPr>
            <a:spLocks noGrp="1"/>
          </p:cNvSpPr>
          <p:nvPr>
            <p:ph type="sldNum" sz="quarter" idx="12"/>
          </p:nvPr>
        </p:nvSpPr>
        <p:spPr/>
        <p:txBody>
          <a:bodyPr/>
          <a:lstStyle/>
          <a:p>
            <a:fld id="{0BA488E4-BF23-4234-A52B-0F781229149A}" type="slidenum">
              <a:rPr lang="fr-FR" smtClean="0"/>
              <a:t>‹N°›</a:t>
            </a:fld>
            <a:endParaRPr lang="fr-FR"/>
          </a:p>
        </p:txBody>
      </p:sp>
    </p:spTree>
    <p:extLst>
      <p:ext uri="{BB962C8B-B14F-4D97-AF65-F5344CB8AC3E}">
        <p14:creationId xmlns:p14="http://schemas.microsoft.com/office/powerpoint/2010/main" val="2538743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492CEE-7C6A-4214-823C-CC018E4CC4B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80E1B2B-8A8D-473D-89C9-E4C9FC10945D}"/>
              </a:ext>
            </a:extLst>
          </p:cNvPr>
          <p:cNvSpPr>
            <a:spLocks noGrp="1"/>
          </p:cNvSpPr>
          <p:nvPr>
            <p:ph type="dt" sz="half" idx="10"/>
          </p:nvPr>
        </p:nvSpPr>
        <p:spPr/>
        <p:txBody>
          <a:bodyPr/>
          <a:lstStyle/>
          <a:p>
            <a:fld id="{5E037762-53AC-4486-875C-2D7632751975}" type="datetime1">
              <a:rPr lang="fr-FR" smtClean="0"/>
              <a:t>20/11/2025</a:t>
            </a:fld>
            <a:endParaRPr lang="fr-FR"/>
          </a:p>
        </p:txBody>
      </p:sp>
      <p:sp>
        <p:nvSpPr>
          <p:cNvPr id="4" name="Espace réservé du pied de page 3">
            <a:extLst>
              <a:ext uri="{FF2B5EF4-FFF2-40B4-BE49-F238E27FC236}">
                <a16:creationId xmlns:a16="http://schemas.microsoft.com/office/drawing/2014/main" id="{EBB6E4FE-B1AA-4808-839F-FC092FD56BC8}"/>
              </a:ext>
            </a:extLst>
          </p:cNvPr>
          <p:cNvSpPr>
            <a:spLocks noGrp="1"/>
          </p:cNvSpPr>
          <p:nvPr>
            <p:ph type="ftr" sz="quarter" idx="11"/>
          </p:nvPr>
        </p:nvSpPr>
        <p:spPr/>
        <p:txBody>
          <a:bodyPr/>
          <a:lstStyle/>
          <a:p>
            <a:r>
              <a:rPr lang="fr-FR"/>
              <a:t>C. Ferron-Fédération Promotion Santé_25.11.2025</a:t>
            </a:r>
          </a:p>
        </p:txBody>
      </p:sp>
      <p:sp>
        <p:nvSpPr>
          <p:cNvPr id="5" name="Espace réservé du numéro de diapositive 4">
            <a:extLst>
              <a:ext uri="{FF2B5EF4-FFF2-40B4-BE49-F238E27FC236}">
                <a16:creationId xmlns:a16="http://schemas.microsoft.com/office/drawing/2014/main" id="{06AFEF21-8270-4E63-8C62-C29231D15630}"/>
              </a:ext>
            </a:extLst>
          </p:cNvPr>
          <p:cNvSpPr>
            <a:spLocks noGrp="1"/>
          </p:cNvSpPr>
          <p:nvPr>
            <p:ph type="sldNum" sz="quarter" idx="12"/>
          </p:nvPr>
        </p:nvSpPr>
        <p:spPr/>
        <p:txBody>
          <a:bodyPr/>
          <a:lstStyle/>
          <a:p>
            <a:fld id="{0BA488E4-BF23-4234-A52B-0F781229149A}" type="slidenum">
              <a:rPr lang="fr-FR" smtClean="0"/>
              <a:t>‹N°›</a:t>
            </a:fld>
            <a:endParaRPr lang="fr-FR"/>
          </a:p>
        </p:txBody>
      </p:sp>
    </p:spTree>
    <p:extLst>
      <p:ext uri="{BB962C8B-B14F-4D97-AF65-F5344CB8AC3E}">
        <p14:creationId xmlns:p14="http://schemas.microsoft.com/office/powerpoint/2010/main" val="235226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17F2516-58F8-4FD2-BC6C-0A6C987C8AC2}"/>
              </a:ext>
            </a:extLst>
          </p:cNvPr>
          <p:cNvSpPr>
            <a:spLocks noGrp="1"/>
          </p:cNvSpPr>
          <p:nvPr>
            <p:ph type="dt" sz="half" idx="10"/>
          </p:nvPr>
        </p:nvSpPr>
        <p:spPr/>
        <p:txBody>
          <a:bodyPr/>
          <a:lstStyle/>
          <a:p>
            <a:fld id="{E4814A62-8851-43CA-9214-2FCA8F0DA097}" type="datetime1">
              <a:rPr lang="fr-FR" smtClean="0"/>
              <a:t>20/11/2025</a:t>
            </a:fld>
            <a:endParaRPr lang="fr-FR"/>
          </a:p>
        </p:txBody>
      </p:sp>
      <p:sp>
        <p:nvSpPr>
          <p:cNvPr id="3" name="Espace réservé du pied de page 2">
            <a:extLst>
              <a:ext uri="{FF2B5EF4-FFF2-40B4-BE49-F238E27FC236}">
                <a16:creationId xmlns:a16="http://schemas.microsoft.com/office/drawing/2014/main" id="{D929D1F8-D8D0-4784-B041-A7B7F5369F35}"/>
              </a:ext>
            </a:extLst>
          </p:cNvPr>
          <p:cNvSpPr>
            <a:spLocks noGrp="1"/>
          </p:cNvSpPr>
          <p:nvPr>
            <p:ph type="ftr" sz="quarter" idx="11"/>
          </p:nvPr>
        </p:nvSpPr>
        <p:spPr/>
        <p:txBody>
          <a:bodyPr/>
          <a:lstStyle/>
          <a:p>
            <a:r>
              <a:rPr lang="fr-FR"/>
              <a:t>C. Ferron-Fédération Promotion Santé_25.11.2025</a:t>
            </a:r>
          </a:p>
        </p:txBody>
      </p:sp>
      <p:sp>
        <p:nvSpPr>
          <p:cNvPr id="4" name="Espace réservé du numéro de diapositive 3">
            <a:extLst>
              <a:ext uri="{FF2B5EF4-FFF2-40B4-BE49-F238E27FC236}">
                <a16:creationId xmlns:a16="http://schemas.microsoft.com/office/drawing/2014/main" id="{60E7BE36-69A4-42B3-B0A0-B940DE666ECC}"/>
              </a:ext>
            </a:extLst>
          </p:cNvPr>
          <p:cNvSpPr>
            <a:spLocks noGrp="1"/>
          </p:cNvSpPr>
          <p:nvPr>
            <p:ph type="sldNum" sz="quarter" idx="12"/>
          </p:nvPr>
        </p:nvSpPr>
        <p:spPr/>
        <p:txBody>
          <a:bodyPr/>
          <a:lstStyle/>
          <a:p>
            <a:fld id="{0BA488E4-BF23-4234-A52B-0F781229149A}" type="slidenum">
              <a:rPr lang="fr-FR" smtClean="0"/>
              <a:t>‹N°›</a:t>
            </a:fld>
            <a:endParaRPr lang="fr-FR"/>
          </a:p>
        </p:txBody>
      </p:sp>
    </p:spTree>
    <p:extLst>
      <p:ext uri="{BB962C8B-B14F-4D97-AF65-F5344CB8AC3E}">
        <p14:creationId xmlns:p14="http://schemas.microsoft.com/office/powerpoint/2010/main" val="271052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87F27A-2956-4861-890C-4D67D2915A5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D2D3AF0-4722-40D9-8BAF-B1DAC18E10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8FE7CA4-5893-4292-88CB-E4E85B4A9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5A31D9A-FB4A-42D4-A4CA-CF77224E783C}"/>
              </a:ext>
            </a:extLst>
          </p:cNvPr>
          <p:cNvSpPr>
            <a:spLocks noGrp="1"/>
          </p:cNvSpPr>
          <p:nvPr>
            <p:ph type="dt" sz="half" idx="10"/>
          </p:nvPr>
        </p:nvSpPr>
        <p:spPr/>
        <p:txBody>
          <a:bodyPr/>
          <a:lstStyle/>
          <a:p>
            <a:fld id="{903CE44E-E8E2-4417-925D-58927B3C0945}" type="datetime1">
              <a:rPr lang="fr-FR" smtClean="0"/>
              <a:t>20/11/2025</a:t>
            </a:fld>
            <a:endParaRPr lang="fr-FR"/>
          </a:p>
        </p:txBody>
      </p:sp>
      <p:sp>
        <p:nvSpPr>
          <p:cNvPr id="6" name="Espace réservé du pied de page 5">
            <a:extLst>
              <a:ext uri="{FF2B5EF4-FFF2-40B4-BE49-F238E27FC236}">
                <a16:creationId xmlns:a16="http://schemas.microsoft.com/office/drawing/2014/main" id="{046D4EDE-562A-4D38-A8CF-084CB2D58D05}"/>
              </a:ext>
            </a:extLst>
          </p:cNvPr>
          <p:cNvSpPr>
            <a:spLocks noGrp="1"/>
          </p:cNvSpPr>
          <p:nvPr>
            <p:ph type="ftr" sz="quarter" idx="11"/>
          </p:nvPr>
        </p:nvSpPr>
        <p:spPr/>
        <p:txBody>
          <a:bodyPr/>
          <a:lstStyle/>
          <a:p>
            <a:r>
              <a:rPr lang="fr-FR"/>
              <a:t>C. Ferron-Fédération Promotion Santé_25.11.2025</a:t>
            </a:r>
          </a:p>
        </p:txBody>
      </p:sp>
      <p:sp>
        <p:nvSpPr>
          <p:cNvPr id="7" name="Espace réservé du numéro de diapositive 6">
            <a:extLst>
              <a:ext uri="{FF2B5EF4-FFF2-40B4-BE49-F238E27FC236}">
                <a16:creationId xmlns:a16="http://schemas.microsoft.com/office/drawing/2014/main" id="{A589892A-64EB-4DFA-9FD3-82F6FBA370C2}"/>
              </a:ext>
            </a:extLst>
          </p:cNvPr>
          <p:cNvSpPr>
            <a:spLocks noGrp="1"/>
          </p:cNvSpPr>
          <p:nvPr>
            <p:ph type="sldNum" sz="quarter" idx="12"/>
          </p:nvPr>
        </p:nvSpPr>
        <p:spPr/>
        <p:txBody>
          <a:bodyPr/>
          <a:lstStyle/>
          <a:p>
            <a:fld id="{0BA488E4-BF23-4234-A52B-0F781229149A}" type="slidenum">
              <a:rPr lang="fr-FR" smtClean="0"/>
              <a:t>‹N°›</a:t>
            </a:fld>
            <a:endParaRPr lang="fr-FR"/>
          </a:p>
        </p:txBody>
      </p:sp>
    </p:spTree>
    <p:extLst>
      <p:ext uri="{BB962C8B-B14F-4D97-AF65-F5344CB8AC3E}">
        <p14:creationId xmlns:p14="http://schemas.microsoft.com/office/powerpoint/2010/main" val="9144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ABA41F-70B0-44C4-9115-35AE96ED21E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4F7E948-3FE5-4FFA-BB93-695BD41BED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F580606-AB23-4A37-8570-A6ED0A20E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5BE5E9A-6919-4CF4-B2EE-3DF4E8AB8E43}"/>
              </a:ext>
            </a:extLst>
          </p:cNvPr>
          <p:cNvSpPr>
            <a:spLocks noGrp="1"/>
          </p:cNvSpPr>
          <p:nvPr>
            <p:ph type="dt" sz="half" idx="10"/>
          </p:nvPr>
        </p:nvSpPr>
        <p:spPr/>
        <p:txBody>
          <a:bodyPr/>
          <a:lstStyle/>
          <a:p>
            <a:fld id="{786DF1AE-2DFB-46B3-B1FF-C629794A147C}" type="datetime1">
              <a:rPr lang="fr-FR" smtClean="0"/>
              <a:t>20/11/2025</a:t>
            </a:fld>
            <a:endParaRPr lang="fr-FR"/>
          </a:p>
        </p:txBody>
      </p:sp>
      <p:sp>
        <p:nvSpPr>
          <p:cNvPr id="6" name="Espace réservé du pied de page 5">
            <a:extLst>
              <a:ext uri="{FF2B5EF4-FFF2-40B4-BE49-F238E27FC236}">
                <a16:creationId xmlns:a16="http://schemas.microsoft.com/office/drawing/2014/main" id="{13E832FD-7B89-498C-9BFA-76654A4728D8}"/>
              </a:ext>
            </a:extLst>
          </p:cNvPr>
          <p:cNvSpPr>
            <a:spLocks noGrp="1"/>
          </p:cNvSpPr>
          <p:nvPr>
            <p:ph type="ftr" sz="quarter" idx="11"/>
          </p:nvPr>
        </p:nvSpPr>
        <p:spPr/>
        <p:txBody>
          <a:bodyPr/>
          <a:lstStyle/>
          <a:p>
            <a:r>
              <a:rPr lang="fr-FR"/>
              <a:t>C. Ferron-Fédération Promotion Santé_25.11.2025</a:t>
            </a:r>
          </a:p>
        </p:txBody>
      </p:sp>
      <p:sp>
        <p:nvSpPr>
          <p:cNvPr id="7" name="Espace réservé du numéro de diapositive 6">
            <a:extLst>
              <a:ext uri="{FF2B5EF4-FFF2-40B4-BE49-F238E27FC236}">
                <a16:creationId xmlns:a16="http://schemas.microsoft.com/office/drawing/2014/main" id="{4C76C8F8-200B-4B0E-8CA6-DFD98AF79636}"/>
              </a:ext>
            </a:extLst>
          </p:cNvPr>
          <p:cNvSpPr>
            <a:spLocks noGrp="1"/>
          </p:cNvSpPr>
          <p:nvPr>
            <p:ph type="sldNum" sz="quarter" idx="12"/>
          </p:nvPr>
        </p:nvSpPr>
        <p:spPr/>
        <p:txBody>
          <a:bodyPr/>
          <a:lstStyle/>
          <a:p>
            <a:fld id="{0BA488E4-BF23-4234-A52B-0F781229149A}" type="slidenum">
              <a:rPr lang="fr-FR" smtClean="0"/>
              <a:t>‹N°›</a:t>
            </a:fld>
            <a:endParaRPr lang="fr-FR"/>
          </a:p>
        </p:txBody>
      </p:sp>
    </p:spTree>
    <p:extLst>
      <p:ext uri="{BB962C8B-B14F-4D97-AF65-F5344CB8AC3E}">
        <p14:creationId xmlns:p14="http://schemas.microsoft.com/office/powerpoint/2010/main" val="321067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34BCD1-2E7C-42BE-908D-A0871EC4BE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EC5A95E-288D-4FEB-8145-56B5DF0D6B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59119D-85A6-4AAA-A452-787068C7DF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658FD-D0CF-4E63-A4AC-B14D78FABA1E}" type="datetime1">
              <a:rPr lang="fr-FR" smtClean="0"/>
              <a:t>20/11/2025</a:t>
            </a:fld>
            <a:endParaRPr lang="fr-FR"/>
          </a:p>
        </p:txBody>
      </p:sp>
      <p:sp>
        <p:nvSpPr>
          <p:cNvPr id="5" name="Espace réservé du pied de page 4">
            <a:extLst>
              <a:ext uri="{FF2B5EF4-FFF2-40B4-BE49-F238E27FC236}">
                <a16:creationId xmlns:a16="http://schemas.microsoft.com/office/drawing/2014/main" id="{93EE0CF7-D97C-4905-B91C-E4C28F4434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C. Ferron-Fédération Promotion Santé_25.11.2025</a:t>
            </a:r>
          </a:p>
        </p:txBody>
      </p:sp>
      <p:sp>
        <p:nvSpPr>
          <p:cNvPr id="6" name="Espace réservé du numéro de diapositive 5">
            <a:extLst>
              <a:ext uri="{FF2B5EF4-FFF2-40B4-BE49-F238E27FC236}">
                <a16:creationId xmlns:a16="http://schemas.microsoft.com/office/drawing/2014/main" id="{AA619907-1C85-4D7F-A7DD-5D255D802A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488E4-BF23-4234-A52B-0F781229149A}" type="slidenum">
              <a:rPr lang="fr-FR" smtClean="0"/>
              <a:t>‹N°›</a:t>
            </a:fld>
            <a:endParaRPr lang="fr-FR"/>
          </a:p>
        </p:txBody>
      </p:sp>
    </p:spTree>
    <p:extLst>
      <p:ext uri="{BB962C8B-B14F-4D97-AF65-F5344CB8AC3E}">
        <p14:creationId xmlns:p14="http://schemas.microsoft.com/office/powerpoint/2010/main" val="3482091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Ellipse 14"/>
          <p:cNvSpPr/>
          <p:nvPr/>
        </p:nvSpPr>
        <p:spPr>
          <a:xfrm>
            <a:off x="10832040" y="6415920"/>
            <a:ext cx="304920" cy="304920"/>
          </a:xfrm>
          <a:prstGeom prst="ellipse">
            <a:avLst/>
          </a:prstGeom>
          <a:solidFill>
            <a:schemeClr val="accent5"/>
          </a:solidFill>
          <a:ln w="0">
            <a:noFill/>
          </a:ln>
        </p:spPr>
        <p:style>
          <a:lnRef idx="0">
            <a:scrgbClr r="0" g="0" b="0"/>
          </a:lnRef>
          <a:fillRef idx="0">
            <a:scrgbClr r="0" g="0" b="0"/>
          </a:fillRef>
          <a:effectRef idx="0">
            <a:scrgbClr r="0" g="0" b="0"/>
          </a:effectRef>
          <a:fontRef idx="minor"/>
        </p:style>
        <p:txBody>
          <a:bodyPr lIns="0" rIns="0" anchor="ctr" upright="1">
            <a:noAutofit/>
          </a:bodyPr>
          <a:lstStyle/>
          <a:p>
            <a:pPr algn="ctr">
              <a:lnSpc>
                <a:spcPts val="1301"/>
              </a:lnSpc>
              <a:buNone/>
            </a:pPr>
            <a:fld id="{493FEE7D-C9AE-45E6-8045-51A6F99E89DC}" type="slidenum">
              <a:rPr lang="fr-FR" sz="800" b="0" strike="noStrike" spc="-1">
                <a:solidFill>
                  <a:srgbClr val="FFFFFF"/>
                </a:solidFill>
                <a:latin typeface="Poppins Bold"/>
              </a:rPr>
              <a:t>‹N°›</a:t>
            </a:fld>
            <a:endParaRPr lang="fr-FR" sz="800" b="0" strike="noStrike" spc="-1">
              <a:solidFill>
                <a:srgbClr val="000000"/>
              </a:solidFill>
              <a:latin typeface="Calibri"/>
            </a:endParaRPr>
          </a:p>
        </p:txBody>
      </p:sp>
      <p:pic>
        <p:nvPicPr>
          <p:cNvPr id="8" name="Image 17" descr="Une image contenant Graphique, graphisme, Police, clipart&#10;&#10;Description générée automatiquement"/>
          <p:cNvPicPr/>
          <p:nvPr/>
        </p:nvPicPr>
        <p:blipFill>
          <a:blip r:embed="rId14"/>
          <a:srcRect r="61443"/>
          <a:stretch/>
        </p:blipFill>
        <p:spPr>
          <a:xfrm>
            <a:off x="1054440" y="745200"/>
            <a:ext cx="577080" cy="511920"/>
          </a:xfrm>
          <a:prstGeom prst="rect">
            <a:avLst/>
          </a:prstGeom>
          <a:ln w="0">
            <a:noFill/>
          </a:ln>
        </p:spPr>
      </p:pic>
      <p:sp>
        <p:nvSpPr>
          <p:cNvPr id="2" name="Titre 1"/>
          <p:cNvSpPr/>
          <p:nvPr/>
        </p:nvSpPr>
        <p:spPr>
          <a:xfrm>
            <a:off x="1893240" y="708120"/>
            <a:ext cx="9243720" cy="564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buNone/>
            </a:pPr>
            <a:r>
              <a:rPr lang="fr-FR" sz="3400" b="0" strike="noStrike" spc="-1">
                <a:solidFill>
                  <a:schemeClr val="accent2"/>
                </a:solidFill>
                <a:latin typeface="Poppins Light"/>
              </a:rPr>
              <a:t>Modifiez le style du titre</a:t>
            </a:r>
            <a:endParaRPr lang="fr-FR" sz="3400" b="0" strike="noStrike" spc="-1">
              <a:solidFill>
                <a:srgbClr val="000000"/>
              </a:solidFill>
              <a:latin typeface="Calibri"/>
            </a:endParaRPr>
          </a:p>
        </p:txBody>
      </p:sp>
      <p:pic>
        <p:nvPicPr>
          <p:cNvPr id="3" name="Espace réservé d’image 8"/>
          <p:cNvPicPr/>
          <p:nvPr/>
        </p:nvPicPr>
        <p:blipFill>
          <a:blip r:embed="rId15"/>
          <a:stretch/>
        </p:blipFill>
        <p:spPr>
          <a:xfrm>
            <a:off x="1440" y="0"/>
            <a:ext cx="12188520" cy="6857640"/>
          </a:xfrm>
          <a:prstGeom prst="rect">
            <a:avLst/>
          </a:prstGeom>
          <a:ln w="0">
            <a:noFill/>
          </a:ln>
        </p:spPr>
      </p:pic>
      <p:sp>
        <p:nvSpPr>
          <p:cNvPr id="4" name="Rectangle 12"/>
          <p:cNvSpPr/>
          <p:nvPr/>
        </p:nvSpPr>
        <p:spPr>
          <a:xfrm>
            <a:off x="1066680" y="777240"/>
            <a:ext cx="10067400" cy="530316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fr-FR" sz="1800" b="0" strike="noStrike" spc="-1">
              <a:solidFill>
                <a:schemeClr val="lt1"/>
              </a:solidFill>
              <a:latin typeface="Poppins Light"/>
            </a:endParaRPr>
          </a:p>
        </p:txBody>
      </p:sp>
      <p:sp>
        <p:nvSpPr>
          <p:cNvPr id="5" name="PlaceHolder 1"/>
          <p:cNvSpPr>
            <a:spLocks noGrp="1"/>
          </p:cNvSpPr>
          <p:nvPr>
            <p:ph type="title"/>
          </p:nvPr>
        </p:nvSpPr>
        <p:spPr>
          <a:xfrm>
            <a:off x="6423120" y="1901880"/>
            <a:ext cx="4374720" cy="2387160"/>
          </a:xfrm>
          <a:prstGeom prst="rect">
            <a:avLst/>
          </a:prstGeom>
          <a:noFill/>
          <a:ln w="0">
            <a:noFill/>
          </a:ln>
        </p:spPr>
        <p:txBody>
          <a:bodyPr lIns="90000" tIns="45000" rIns="90000" bIns="45000" anchor="b">
            <a:normAutofit/>
          </a:bodyPr>
          <a:lstStyle/>
          <a:p>
            <a:pPr>
              <a:lnSpc>
                <a:spcPct val="90000"/>
              </a:lnSpc>
              <a:buNone/>
            </a:pPr>
            <a:r>
              <a:rPr lang="fr-FR" sz="4000" b="0" strike="noStrike" spc="-1">
                <a:solidFill>
                  <a:schemeClr val="accent2"/>
                </a:solidFill>
                <a:latin typeface="Poppins Light"/>
              </a:rPr>
              <a:t>Modifiez le style du titre</a:t>
            </a:r>
            <a:endParaRPr lang="fr-FR" sz="4000" b="0" strike="noStrike" spc="-1">
              <a:solidFill>
                <a:srgbClr val="4A4453"/>
              </a:solidFill>
              <a:latin typeface="Poppins Light"/>
            </a:endParaRPr>
          </a:p>
        </p:txBody>
      </p:sp>
      <p:sp>
        <p:nvSpPr>
          <p:cNvPr id="6" name="PlaceHolder 2"/>
          <p:cNvSpPr>
            <a:spLocks noGrp="1"/>
          </p:cNvSpPr>
          <p:nvPr>
            <p:ph type="body"/>
          </p:nvPr>
        </p:nvSpPr>
        <p:spPr>
          <a:xfrm>
            <a:off x="1393920" y="1143000"/>
            <a:ext cx="4701960" cy="4571640"/>
          </a:xfrm>
          <a:prstGeom prst="rect">
            <a:avLst/>
          </a:prstGeom>
          <a:solidFill>
            <a:srgbClr val="FFFFFF"/>
          </a:solidFill>
          <a:ln w="0">
            <a:noFill/>
          </a:ln>
        </p:spPr>
        <p:txBody>
          <a:bodyPr lIns="90000" tIns="45000" rIns="90000" bIns="45000" anchor="t">
            <a:noAutofit/>
          </a:bodyPr>
          <a:lstStyle/>
          <a:p>
            <a:pPr>
              <a:lnSpc>
                <a:spcPct val="100000"/>
              </a:lnSpc>
              <a:buNone/>
            </a:pPr>
            <a:r>
              <a:rPr lang="fr-FR" sz="1800" b="0" strike="noStrike" spc="-1">
                <a:solidFill>
                  <a:srgbClr val="4A4453"/>
                </a:solidFill>
                <a:latin typeface="Poppins Light"/>
              </a:rPr>
              <a:t>Cliquez sur l'icône pour ajouter une image</a:t>
            </a:r>
          </a:p>
        </p:txBody>
      </p:sp>
    </p:spTree>
    <p:extLst>
      <p:ext uri="{BB962C8B-B14F-4D97-AF65-F5344CB8AC3E}">
        <p14:creationId xmlns:p14="http://schemas.microsoft.com/office/powerpoint/2010/main" val="2724118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s://www.fnes.fr/wp-content/uploads/2022/07/ac-220720-Journal_Le_temps_de_l_universite_d_ete_N_1.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s://www.fnes.fr/wp-content/uploads/2022/07/ac-220720-Journal_Le_temps_de_l_universite_d_ete_N_1.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fnes.fr/wp-content/uploads/2022/07/ac-220720-Journal_Le_temps_de_l_universite_d_ete_N_1.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ipcc.ch/report/ar6/wg2/"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ilri.org/news/preventing-future-pandemics-hinges-improving-global-south-livestock-systems-says-new-one-health" TargetMode="External"/><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shtm.ac.uk/newsevents/events/one-health-ecohealth-and-planetary-health-bridging-disciplines-post-covid-1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p:cNvSpPr>
          <p:nvPr>
            <p:ph type="title"/>
          </p:nvPr>
        </p:nvSpPr>
        <p:spPr>
          <a:xfrm>
            <a:off x="5976257" y="1006997"/>
            <a:ext cx="4931229" cy="3282043"/>
          </a:xfrm>
          <a:prstGeom prst="rect">
            <a:avLst/>
          </a:prstGeom>
          <a:noFill/>
          <a:ln w="0">
            <a:noFill/>
          </a:ln>
        </p:spPr>
        <p:txBody>
          <a:bodyPr lIns="90000" tIns="45000" rIns="90000" bIns="45000" anchor="ctr">
            <a:noAutofit/>
          </a:bodyPr>
          <a:lstStyle/>
          <a:p>
            <a:pPr>
              <a:lnSpc>
                <a:spcPct val="90000"/>
              </a:lnSpc>
              <a:buNone/>
            </a:pPr>
            <a:r>
              <a:rPr lang="fr-FR" sz="3200" b="1" strike="noStrike" spc="-1" dirty="0">
                <a:solidFill>
                  <a:schemeClr val="accent2"/>
                </a:solidFill>
                <a:latin typeface="Poppins Light"/>
              </a:rPr>
              <a:t>Colloque « Une </a:t>
            </a:r>
            <a:r>
              <a:rPr lang="fr-FR" sz="3200" b="1" spc="-1" dirty="0">
                <a:solidFill>
                  <a:schemeClr val="accent2"/>
                </a:solidFill>
                <a:latin typeface="Poppins Light"/>
              </a:rPr>
              <a:t>S</a:t>
            </a:r>
            <a:r>
              <a:rPr lang="fr-FR" sz="3200" b="1" strike="noStrike" spc="-1" dirty="0">
                <a:solidFill>
                  <a:schemeClr val="accent2"/>
                </a:solidFill>
                <a:latin typeface="Poppins Light"/>
              </a:rPr>
              <a:t>eule Santé »</a:t>
            </a:r>
            <a:br>
              <a:rPr lang="fr-FR" sz="3200" b="1" strike="noStrike" spc="-1" dirty="0">
                <a:solidFill>
                  <a:schemeClr val="accent2"/>
                </a:solidFill>
                <a:latin typeface="Poppins Light"/>
              </a:rPr>
            </a:br>
            <a:r>
              <a:rPr lang="fr-FR" sz="3200" b="1" i="1" strike="noStrike" spc="-1" dirty="0">
                <a:solidFill>
                  <a:schemeClr val="accent2"/>
                </a:solidFill>
                <a:latin typeface="Poppins Light"/>
              </a:rPr>
              <a:t>Pas de futur sans nature</a:t>
            </a:r>
            <a:br>
              <a:rPr lang="fr-FR" sz="2800" spc="-1" dirty="0">
                <a:solidFill>
                  <a:schemeClr val="accent2"/>
                </a:solidFill>
                <a:latin typeface="Poppins Light"/>
              </a:rPr>
            </a:br>
            <a:br>
              <a:rPr lang="fr-FR" sz="2800" spc="-1" dirty="0">
                <a:solidFill>
                  <a:schemeClr val="accent2"/>
                </a:solidFill>
                <a:latin typeface="Poppins Light"/>
              </a:rPr>
            </a:br>
            <a:r>
              <a:rPr lang="fr-FR" sz="2800" spc="-1" dirty="0">
                <a:solidFill>
                  <a:schemeClr val="accent2"/>
                </a:solidFill>
                <a:latin typeface="Poppins Light"/>
              </a:rPr>
              <a:t>« </a:t>
            </a:r>
            <a:r>
              <a:rPr lang="fr-FR" sz="3600" spc="-1" dirty="0">
                <a:solidFill>
                  <a:schemeClr val="accent2"/>
                </a:solidFill>
                <a:latin typeface="Poppins Light"/>
              </a:rPr>
              <a:t>Une seule santé » : de quoi parle-t-on ?</a:t>
            </a:r>
            <a:endParaRPr lang="fr-FR" sz="3600" b="0" i="1" strike="noStrike" spc="-1" dirty="0">
              <a:solidFill>
                <a:srgbClr val="4A4453"/>
              </a:solidFill>
              <a:latin typeface="Poppins Light"/>
            </a:endParaRPr>
          </a:p>
        </p:txBody>
      </p:sp>
      <p:sp>
        <p:nvSpPr>
          <p:cNvPr id="285" name="PlaceHolder 2"/>
          <p:cNvSpPr>
            <a:spLocks noGrp="1"/>
          </p:cNvSpPr>
          <p:nvPr>
            <p:ph type="subTitle"/>
          </p:nvPr>
        </p:nvSpPr>
        <p:spPr>
          <a:xfrm>
            <a:off x="6095880" y="4380120"/>
            <a:ext cx="5062658" cy="1334520"/>
          </a:xfrm>
          <a:prstGeom prst="rect">
            <a:avLst/>
          </a:prstGeom>
          <a:noFill/>
          <a:ln w="0">
            <a:noFill/>
          </a:ln>
        </p:spPr>
        <p:txBody>
          <a:bodyPr anchor="b">
            <a:normAutofit/>
          </a:bodyPr>
          <a:lstStyle/>
          <a:p>
            <a:pPr>
              <a:lnSpc>
                <a:spcPct val="90000"/>
              </a:lnSpc>
              <a:spcBef>
                <a:spcPts val="1001"/>
              </a:spcBef>
              <a:buNone/>
              <a:tabLst>
                <a:tab pos="0" algn="l"/>
              </a:tabLst>
            </a:pPr>
            <a:r>
              <a:rPr lang="fr-FR" sz="2400" b="1" strike="noStrike" spc="-1" dirty="0">
                <a:solidFill>
                  <a:schemeClr val="accent1"/>
                </a:solidFill>
                <a:latin typeface="Poppins Light"/>
              </a:rPr>
              <a:t>Christine Ferron</a:t>
            </a:r>
            <a:endParaRPr lang="fr-FR" sz="2400" b="1" strike="noStrike" spc="-1" dirty="0">
              <a:solidFill>
                <a:srgbClr val="000000"/>
              </a:solidFill>
              <a:latin typeface="Calibri"/>
            </a:endParaRPr>
          </a:p>
          <a:p>
            <a:pPr>
              <a:lnSpc>
                <a:spcPct val="90000"/>
              </a:lnSpc>
              <a:spcBef>
                <a:spcPts val="1001"/>
              </a:spcBef>
              <a:buNone/>
              <a:tabLst>
                <a:tab pos="0" algn="l"/>
              </a:tabLst>
            </a:pPr>
            <a:r>
              <a:rPr lang="fr-FR" sz="2400" b="1" i="1" spc="-1" dirty="0">
                <a:solidFill>
                  <a:schemeClr val="accent1"/>
                </a:solidFill>
                <a:latin typeface="Poppins Light"/>
              </a:rPr>
              <a:t>Saint-Malo - 25 novembre 2025</a:t>
            </a:r>
            <a:endParaRPr lang="fr-FR" sz="2400" b="1" i="1" strike="noStrike" spc="-1" dirty="0">
              <a:solidFill>
                <a:srgbClr val="000000"/>
              </a:solidFill>
              <a:latin typeface="Calibri"/>
            </a:endParaRPr>
          </a:p>
        </p:txBody>
      </p:sp>
      <p:pic>
        <p:nvPicPr>
          <p:cNvPr id="287" name="Image 11" descr="Une image contenant texte, Police, Graphique, logo&#10;&#10;Description générée automatiquement"/>
          <p:cNvPicPr/>
          <p:nvPr/>
        </p:nvPicPr>
        <p:blipFill>
          <a:blip r:embed="rId2"/>
          <a:stretch/>
        </p:blipFill>
        <p:spPr>
          <a:xfrm>
            <a:off x="1889574" y="4301460"/>
            <a:ext cx="3431880" cy="1491840"/>
          </a:xfrm>
          <a:prstGeom prst="rect">
            <a:avLst/>
          </a:prstGeom>
          <a:ln w="0">
            <a:noFill/>
          </a:ln>
        </p:spPr>
      </p:pic>
      <p:pic>
        <p:nvPicPr>
          <p:cNvPr id="1026" name="Picture 2" descr="logoERB">
            <a:extLst>
              <a:ext uri="{FF2B5EF4-FFF2-40B4-BE49-F238E27FC236}">
                <a16:creationId xmlns:a16="http://schemas.microsoft.com/office/drawing/2014/main" id="{5893DB7F-038C-C55E-1B30-EDFE2961F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574" y="1221660"/>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mbre FNE Bretagne">
            <a:extLst>
              <a:ext uri="{FF2B5EF4-FFF2-40B4-BE49-F238E27FC236}">
                <a16:creationId xmlns:a16="http://schemas.microsoft.com/office/drawing/2014/main" id="{DEF5EB1F-7BEA-280F-8440-6979BE9BE8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4089" y="1197555"/>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AA5CD17-CED3-BA13-5401-CCFEBCB833A2}"/>
              </a:ext>
            </a:extLst>
          </p:cNvPr>
          <p:cNvSpPr>
            <a:spLocks noGrp="1"/>
          </p:cNvSpPr>
          <p:nvPr>
            <p:ph type="title"/>
          </p:nvPr>
        </p:nvSpPr>
        <p:spPr>
          <a:xfrm>
            <a:off x="451945" y="365129"/>
            <a:ext cx="7062952" cy="1756279"/>
          </a:xfrm>
        </p:spPr>
        <p:txBody>
          <a:bodyPr anchor="b">
            <a:normAutofit fontScale="90000"/>
          </a:bodyPr>
          <a:lstStyle/>
          <a:p>
            <a:br>
              <a:rPr lang="fr-FR" sz="1400" b="1" dirty="0"/>
            </a:br>
            <a:r>
              <a:rPr lang="fr-FR" sz="3600" b="1" dirty="0">
                <a:solidFill>
                  <a:schemeClr val="accent1"/>
                </a:solidFill>
                <a:latin typeface="Calibri" panose="020F0502020204030204" pitchFamily="34" charset="0"/>
                <a:cs typeface="Calibri" panose="020F0502020204030204" pitchFamily="34" charset="0"/>
              </a:rPr>
              <a:t>« Une seule santé pour tous »…</a:t>
            </a:r>
            <a:br>
              <a:rPr lang="fr-FR" sz="3600" b="1" dirty="0">
                <a:solidFill>
                  <a:schemeClr val="accent1"/>
                </a:solidFill>
                <a:latin typeface="Calibri" panose="020F0502020204030204" pitchFamily="34" charset="0"/>
                <a:cs typeface="Calibri" panose="020F0502020204030204" pitchFamily="34" charset="0"/>
              </a:rPr>
            </a:br>
            <a:r>
              <a:rPr lang="fr-FR" sz="3600" b="1" dirty="0">
                <a:solidFill>
                  <a:schemeClr val="accent1"/>
                </a:solidFill>
                <a:latin typeface="Calibri" panose="020F0502020204030204" pitchFamily="34" charset="0"/>
                <a:cs typeface="Calibri" panose="020F0502020204030204" pitchFamily="34" charset="0"/>
              </a:rPr>
              <a:t>où certains sont plus égaux que d’autres</a:t>
            </a:r>
            <a:br>
              <a:rPr lang="fr-FR" sz="2800" b="1" dirty="0"/>
            </a:br>
            <a:r>
              <a:rPr lang="fr-FR" sz="1600" b="1" i="1" dirty="0"/>
              <a:t>[Ferron C. Itw de Giraudoux P, </a:t>
            </a:r>
            <a:r>
              <a:rPr lang="fr-FR" sz="1600" b="1" i="1" dirty="0" err="1"/>
              <a:t>Harpet</a:t>
            </a:r>
            <a:r>
              <a:rPr lang="fr-FR" sz="1600" b="1" i="1" dirty="0"/>
              <a:t> C, Mauny F. « One </a:t>
            </a:r>
            <a:r>
              <a:rPr lang="fr-FR" sz="1600" b="1" i="1" dirty="0" err="1"/>
              <a:t>Health</a:t>
            </a:r>
            <a:r>
              <a:rPr lang="fr-FR" sz="1600" b="1" i="1" dirty="0"/>
              <a:t> : des affichages aux actes ! » Le Temps de l’Université, 2022 </a:t>
            </a:r>
            <a:r>
              <a:rPr lang="fr-FR" sz="1600" b="1" i="1" dirty="0">
                <a:hlinkClick r:id="rId2"/>
              </a:rPr>
              <a:t>https://www.fnes.fr/wp-content/uploads/2022/07/ac-220720-Journal_Le_temps_de_l_universite_d_ete_N_1.pdf</a:t>
            </a:r>
            <a:r>
              <a:rPr lang="fr-FR" sz="1600" b="1" i="1" dirty="0"/>
              <a:t>]</a:t>
            </a:r>
            <a:br>
              <a:rPr lang="fr-FR" sz="1400" b="1" i="1" dirty="0"/>
            </a:br>
            <a:endParaRPr lang="fr-FR" sz="1400" b="1" i="1" dirty="0"/>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B084729-BD47-67A1-236F-27111B73A2E1}"/>
              </a:ext>
            </a:extLst>
          </p:cNvPr>
          <p:cNvSpPr>
            <a:spLocks noGrp="1"/>
          </p:cNvSpPr>
          <p:nvPr>
            <p:ph idx="1"/>
          </p:nvPr>
        </p:nvSpPr>
        <p:spPr>
          <a:xfrm>
            <a:off x="325821" y="2486537"/>
            <a:ext cx="7430813" cy="4103449"/>
          </a:xfrm>
        </p:spPr>
        <p:txBody>
          <a:bodyPr anchor="t">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L’émergence des risques environnementaux </a:t>
            </a:r>
            <a:r>
              <a:rPr lang="fr-FR"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révèle, renforce et crée des </a:t>
            </a:r>
            <a:r>
              <a:rPr lang="fr-FR" sz="20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inéquités</a:t>
            </a:r>
            <a:r>
              <a:rPr lang="fr-F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fondamentales</a:t>
            </a:r>
          </a:p>
          <a:p>
            <a:r>
              <a:rPr lang="fr-FR" sz="2000" b="1" i="1" dirty="0">
                <a:effectLst/>
                <a:latin typeface="Calibri" panose="020F0502020204030204" pitchFamily="34" charset="0"/>
                <a:ea typeface="Calibri" panose="020F0502020204030204" pitchFamily="34" charset="0"/>
                <a:cs typeface="Times New Roman" panose="02020603050405020304" pitchFamily="18" charset="0"/>
              </a:rPr>
              <a:t>Exemple = de 1997 à 2015, en réponse à l’épidémie d’Ebola, plus de mille millions de dollars ont été consacrés à la recherche, dont 60% ont été utilisés à la recherche d’un </a:t>
            </a:r>
            <a:r>
              <a:rPr lang="fr-FR" sz="20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vaccin</a:t>
            </a:r>
            <a:r>
              <a:rPr lang="fr-FR" sz="2000" b="1" i="1" dirty="0">
                <a:effectLst/>
                <a:latin typeface="Calibri" panose="020F0502020204030204" pitchFamily="34" charset="0"/>
                <a:ea typeface="Calibri" panose="020F0502020204030204" pitchFamily="34" charset="0"/>
                <a:cs typeface="Times New Roman" panose="02020603050405020304" pitchFamily="18" charset="0"/>
              </a:rPr>
              <a:t>, 30% à celle d’une </a:t>
            </a:r>
            <a:r>
              <a:rPr lang="fr-FR" sz="20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thérapeutique</a:t>
            </a:r>
            <a:r>
              <a:rPr lang="fr-FR" sz="2000" b="1" i="1" dirty="0">
                <a:effectLst/>
                <a:latin typeface="Calibri" panose="020F0502020204030204" pitchFamily="34" charset="0"/>
                <a:ea typeface="Calibri" panose="020F0502020204030204" pitchFamily="34" charset="0"/>
                <a:cs typeface="Times New Roman" panose="02020603050405020304" pitchFamily="18" charset="0"/>
              </a:rPr>
              <a:t>, et le reste à des </a:t>
            </a:r>
            <a:r>
              <a:rPr lang="fr-FR" sz="20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kits diagnostiques</a:t>
            </a:r>
            <a:r>
              <a:rPr lang="fr-FR" sz="2000" b="1" i="1" dirty="0">
                <a:effectLst/>
                <a:latin typeface="Calibri" panose="020F0502020204030204" pitchFamily="34" charset="0"/>
                <a:ea typeface="Calibri" panose="020F0502020204030204" pitchFamily="34" charset="0"/>
                <a:cs typeface="Times New Roman" panose="02020603050405020304" pitchFamily="18" charset="0"/>
              </a:rPr>
              <a:t>. </a:t>
            </a:r>
          </a:p>
          <a:p>
            <a:pPr>
              <a:buFont typeface="Symbol" panose="05050102010706020507" pitchFamily="18" charset="2"/>
              <a:buChar char="Þ"/>
            </a:pPr>
            <a:r>
              <a:rPr lang="fr-FR"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Très peu de </a:t>
            </a:r>
            <a:r>
              <a:rPr lang="fr-FR"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financements consacrés à </a:t>
            </a:r>
            <a:r>
              <a:rPr lang="fr-F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la recherche sur les </a:t>
            </a:r>
            <a:r>
              <a:rPr lang="fr-FR" sz="20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écosystèmes</a:t>
            </a:r>
            <a:r>
              <a:rPr lang="fr-F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dans lesquels circule Ebola</a:t>
            </a:r>
          </a:p>
          <a:p>
            <a:r>
              <a:rPr lang="fr-FR" sz="2000" b="1" dirty="0">
                <a:latin typeface="Calibri" panose="020F0502020204030204" pitchFamily="34" charset="0"/>
                <a:ea typeface="Calibri" panose="020F0502020204030204" pitchFamily="34" charset="0"/>
                <a:cs typeface="Times New Roman" panose="02020603050405020304" pitchFamily="18" charset="0"/>
              </a:rPr>
              <a:t>Or </a:t>
            </a:r>
            <a:r>
              <a:rPr lang="fr-FR"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la</a:t>
            </a:r>
            <a:r>
              <a:rPr lang="fr-FR"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recherche sur les sources de l’épidémie et sur les mécanismes qui ont conduit à son émergence </a:t>
            </a:r>
            <a:r>
              <a:rPr lang="fr-F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(ses déterminants)</a:t>
            </a:r>
            <a:r>
              <a:rPr lang="fr-FR" sz="2000" b="1" dirty="0">
                <a:effectLst/>
                <a:latin typeface="Calibri" panose="020F0502020204030204" pitchFamily="34" charset="0"/>
                <a:ea typeface="Calibri" panose="020F0502020204030204" pitchFamily="34" charset="0"/>
                <a:cs typeface="Times New Roman" panose="02020603050405020304" pitchFamily="18" charset="0"/>
              </a:rPr>
              <a:t>, est essentielle pour anticiper et prévenir de nouvelles épidémies du même type, et </a:t>
            </a:r>
            <a:r>
              <a:rPr lang="fr-F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pour protéger les populations les plus exposées et les plus vulnérables</a:t>
            </a:r>
          </a:p>
        </p:txBody>
      </p:sp>
      <p:pic>
        <p:nvPicPr>
          <p:cNvPr id="5" name="Image 4">
            <a:extLst>
              <a:ext uri="{FF2B5EF4-FFF2-40B4-BE49-F238E27FC236}">
                <a16:creationId xmlns:a16="http://schemas.microsoft.com/office/drawing/2014/main" id="{21B74483-075C-D8E3-8D7F-F01610739E8B}"/>
              </a:ext>
            </a:extLst>
          </p:cNvPr>
          <p:cNvPicPr>
            <a:picLocks noChangeAspect="1"/>
          </p:cNvPicPr>
          <p:nvPr/>
        </p:nvPicPr>
        <p:blipFill>
          <a:blip r:embed="rId3"/>
          <a:stretch>
            <a:fillRect/>
          </a:stretch>
        </p:blipFill>
        <p:spPr>
          <a:xfrm>
            <a:off x="8176289" y="850287"/>
            <a:ext cx="4015711" cy="5577840"/>
          </a:xfrm>
          <a:prstGeom prst="rect">
            <a:avLst/>
          </a:prstGeom>
        </p:spPr>
      </p:pic>
      <p:sp>
        <p:nvSpPr>
          <p:cNvPr id="6" name="Espace réservé du pied de page 5">
            <a:extLst>
              <a:ext uri="{FF2B5EF4-FFF2-40B4-BE49-F238E27FC236}">
                <a16:creationId xmlns:a16="http://schemas.microsoft.com/office/drawing/2014/main" id="{B360F453-D8E6-3366-97CA-C7EC1A94F511}"/>
              </a:ext>
            </a:extLst>
          </p:cNvPr>
          <p:cNvSpPr>
            <a:spLocks noGrp="1"/>
          </p:cNvSpPr>
          <p:nvPr>
            <p:ph type="ftr" sz="quarter" idx="11"/>
          </p:nvPr>
        </p:nvSpPr>
        <p:spPr/>
        <p:txBody>
          <a:bodyPr/>
          <a:lstStyle/>
          <a:p>
            <a:r>
              <a:rPr lang="fr-FR"/>
              <a:t>C. Ferron-Fédération Promotion Santé_25.11.2025</a:t>
            </a:r>
          </a:p>
        </p:txBody>
      </p:sp>
    </p:spTree>
    <p:extLst>
      <p:ext uri="{BB962C8B-B14F-4D97-AF65-F5344CB8AC3E}">
        <p14:creationId xmlns:p14="http://schemas.microsoft.com/office/powerpoint/2010/main" val="104110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AA5CD17-CED3-BA13-5401-CCFEBCB833A2}"/>
              </a:ext>
            </a:extLst>
          </p:cNvPr>
          <p:cNvSpPr>
            <a:spLocks noGrp="1"/>
          </p:cNvSpPr>
          <p:nvPr>
            <p:ph type="title"/>
          </p:nvPr>
        </p:nvSpPr>
        <p:spPr>
          <a:xfrm>
            <a:off x="451945" y="365129"/>
            <a:ext cx="7062952" cy="1756279"/>
          </a:xfrm>
        </p:spPr>
        <p:txBody>
          <a:bodyPr anchor="b">
            <a:normAutofit fontScale="90000"/>
          </a:bodyPr>
          <a:lstStyle/>
          <a:p>
            <a:br>
              <a:rPr lang="fr-FR" sz="1400" b="1" dirty="0"/>
            </a:br>
            <a:r>
              <a:rPr lang="fr-FR" sz="3600" b="1" dirty="0">
                <a:solidFill>
                  <a:schemeClr val="accent1"/>
                </a:solidFill>
                <a:latin typeface="Calibri" panose="020F0502020204030204" pitchFamily="34" charset="0"/>
                <a:cs typeface="Calibri" panose="020F0502020204030204" pitchFamily="34" charset="0"/>
              </a:rPr>
              <a:t>« Une seule santé pour tous »…</a:t>
            </a:r>
            <a:br>
              <a:rPr lang="fr-FR" sz="3600" b="1" dirty="0">
                <a:solidFill>
                  <a:schemeClr val="accent1"/>
                </a:solidFill>
                <a:latin typeface="Calibri" panose="020F0502020204030204" pitchFamily="34" charset="0"/>
                <a:cs typeface="Calibri" panose="020F0502020204030204" pitchFamily="34" charset="0"/>
              </a:rPr>
            </a:br>
            <a:r>
              <a:rPr lang="fr-FR" sz="3600" b="1" dirty="0">
                <a:solidFill>
                  <a:schemeClr val="accent1"/>
                </a:solidFill>
                <a:latin typeface="Calibri" panose="020F0502020204030204" pitchFamily="34" charset="0"/>
                <a:cs typeface="Calibri" panose="020F0502020204030204" pitchFamily="34" charset="0"/>
              </a:rPr>
              <a:t>où certains sont plus égaux que d’autres</a:t>
            </a:r>
            <a:br>
              <a:rPr lang="fr-FR" sz="2800" b="1" dirty="0"/>
            </a:br>
            <a:r>
              <a:rPr lang="fr-FR" sz="1600" b="1" i="1" dirty="0"/>
              <a:t>[Ferron C. Itw de Giraudoux P, </a:t>
            </a:r>
            <a:r>
              <a:rPr lang="fr-FR" sz="1600" b="1" i="1" dirty="0" err="1"/>
              <a:t>Harpet</a:t>
            </a:r>
            <a:r>
              <a:rPr lang="fr-FR" sz="1600" b="1" i="1" dirty="0"/>
              <a:t> C, Mauny F. « One </a:t>
            </a:r>
            <a:r>
              <a:rPr lang="fr-FR" sz="1600" b="1" i="1" dirty="0" err="1"/>
              <a:t>Health</a:t>
            </a:r>
            <a:r>
              <a:rPr lang="fr-FR" sz="1600" b="1" i="1" dirty="0"/>
              <a:t> : des affichages aux actes ! » Le Temps de l’Université, 2022 </a:t>
            </a:r>
            <a:r>
              <a:rPr lang="fr-FR" sz="1600" b="1" i="1" dirty="0">
                <a:hlinkClick r:id="rId2"/>
              </a:rPr>
              <a:t>https://www.fnes.fr/wp-content/uploads/2022/07/ac-220720-Journal_Le_temps_de_l_universite_d_ete_N_1.pdf</a:t>
            </a:r>
            <a:r>
              <a:rPr lang="fr-FR" sz="1600" b="1" i="1" dirty="0"/>
              <a:t>]</a:t>
            </a:r>
            <a:br>
              <a:rPr lang="fr-FR" sz="1400" b="1" i="1" dirty="0"/>
            </a:br>
            <a:endParaRPr lang="fr-FR" sz="1400" b="1" i="1" dirty="0"/>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B084729-BD47-67A1-236F-27111B73A2E1}"/>
              </a:ext>
            </a:extLst>
          </p:cNvPr>
          <p:cNvSpPr>
            <a:spLocks noGrp="1"/>
          </p:cNvSpPr>
          <p:nvPr>
            <p:ph idx="1"/>
          </p:nvPr>
        </p:nvSpPr>
        <p:spPr>
          <a:xfrm>
            <a:off x="325821" y="2486537"/>
            <a:ext cx="7430813" cy="4103449"/>
          </a:xfrm>
        </p:spPr>
        <p:txBody>
          <a:bodyPr anchor="t">
            <a:noAutofit/>
          </a:bodyPr>
          <a:lstStyle/>
          <a:p>
            <a:pPr>
              <a:lnSpc>
                <a:spcPct val="100000"/>
              </a:lnSpc>
            </a:pPr>
            <a:r>
              <a:rPr lang="fr-FR" sz="2400" b="1" dirty="0">
                <a:latin typeface="Calibri" panose="020F0502020204030204" pitchFamily="34" charset="0"/>
                <a:ea typeface="Calibri" panose="020F0502020204030204" pitchFamily="34" charset="0"/>
                <a:cs typeface="Times New Roman" panose="02020603050405020304" pitchFamily="18" charset="0"/>
              </a:rPr>
              <a:t>« Malheureusement pour ces [populations les plus exposées et les plus vulnérables], la découverte d’un vaccin ou d’un traitement administrables aux « happy few de la planète qui peuvent se les payer » justifie </a:t>
            </a:r>
            <a:r>
              <a:rPr lang="fr-FR"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les investissements colossaux dans les études pharmaceutiques</a:t>
            </a:r>
            <a:r>
              <a:rPr lang="fr-FR" sz="2400" b="1" dirty="0">
                <a:latin typeface="Calibri" panose="020F0502020204030204" pitchFamily="34" charset="0"/>
                <a:ea typeface="Calibri" panose="020F0502020204030204" pitchFamily="34" charset="0"/>
                <a:cs typeface="Times New Roman" panose="02020603050405020304" pitchFamily="18" charset="0"/>
              </a:rPr>
              <a:t>, au détriment de recherches menées dans une perspective One </a:t>
            </a:r>
            <a:r>
              <a:rPr lang="fr-FR" sz="2400" b="1" dirty="0" err="1">
                <a:latin typeface="Calibri" panose="020F0502020204030204" pitchFamily="34" charset="0"/>
                <a:ea typeface="Calibri" panose="020F0502020204030204" pitchFamily="34" charset="0"/>
                <a:cs typeface="Times New Roman" panose="02020603050405020304" pitchFamily="18" charset="0"/>
              </a:rPr>
              <a:t>Health</a:t>
            </a:r>
            <a:r>
              <a:rPr lang="fr-FR" sz="2400" b="1" dirty="0">
                <a:latin typeface="Calibri" panose="020F0502020204030204" pitchFamily="34" charset="0"/>
                <a:ea typeface="Calibri" panose="020F0502020204030204" pitchFamily="34" charset="0"/>
                <a:cs typeface="Times New Roman" panose="02020603050405020304" pitchFamily="18" charset="0"/>
              </a:rPr>
              <a:t>, explorant </a:t>
            </a:r>
            <a:r>
              <a:rPr lang="fr-FR"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les déclencheurs des épidémies et les facteurs de réduction des inégalités sociales, environnementales et de santé</a:t>
            </a:r>
            <a:r>
              <a:rPr lang="fr-FR" sz="2400" b="1" dirty="0">
                <a:latin typeface="Calibri" panose="020F0502020204030204" pitchFamily="34" charset="0"/>
                <a:ea typeface="Calibri" panose="020F0502020204030204" pitchFamily="34" charset="0"/>
                <a:cs typeface="Times New Roman" panose="02020603050405020304" pitchFamily="18" charset="0"/>
              </a:rPr>
              <a:t>. »</a:t>
            </a:r>
            <a:endPar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21B74483-075C-D8E3-8D7F-F01610739E8B}"/>
              </a:ext>
            </a:extLst>
          </p:cNvPr>
          <p:cNvPicPr>
            <a:picLocks noChangeAspect="1"/>
          </p:cNvPicPr>
          <p:nvPr/>
        </p:nvPicPr>
        <p:blipFill>
          <a:blip r:embed="rId3"/>
          <a:stretch>
            <a:fillRect/>
          </a:stretch>
        </p:blipFill>
        <p:spPr>
          <a:xfrm>
            <a:off x="8176289" y="850287"/>
            <a:ext cx="4015711" cy="5577840"/>
          </a:xfrm>
          <a:prstGeom prst="rect">
            <a:avLst/>
          </a:prstGeom>
        </p:spPr>
      </p:pic>
      <p:sp>
        <p:nvSpPr>
          <p:cNvPr id="6" name="Espace réservé du pied de page 5">
            <a:extLst>
              <a:ext uri="{FF2B5EF4-FFF2-40B4-BE49-F238E27FC236}">
                <a16:creationId xmlns:a16="http://schemas.microsoft.com/office/drawing/2014/main" id="{B360F453-D8E6-3366-97CA-C7EC1A94F511}"/>
              </a:ext>
            </a:extLst>
          </p:cNvPr>
          <p:cNvSpPr>
            <a:spLocks noGrp="1"/>
          </p:cNvSpPr>
          <p:nvPr>
            <p:ph type="ftr" sz="quarter" idx="11"/>
          </p:nvPr>
        </p:nvSpPr>
        <p:spPr/>
        <p:txBody>
          <a:bodyPr/>
          <a:lstStyle/>
          <a:p>
            <a:r>
              <a:rPr lang="fr-FR"/>
              <a:t>C. Ferron-Fédération Promotion Santé_25.11.2025</a:t>
            </a:r>
          </a:p>
        </p:txBody>
      </p:sp>
    </p:spTree>
    <p:extLst>
      <p:ext uri="{BB962C8B-B14F-4D97-AF65-F5344CB8AC3E}">
        <p14:creationId xmlns:p14="http://schemas.microsoft.com/office/powerpoint/2010/main" val="409507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AA5CD17-CED3-BA13-5401-CCFEBCB833A2}"/>
              </a:ext>
            </a:extLst>
          </p:cNvPr>
          <p:cNvSpPr>
            <a:spLocks noGrp="1"/>
          </p:cNvSpPr>
          <p:nvPr>
            <p:ph type="title"/>
          </p:nvPr>
        </p:nvSpPr>
        <p:spPr>
          <a:xfrm>
            <a:off x="451945" y="365129"/>
            <a:ext cx="7062952" cy="1756279"/>
          </a:xfrm>
        </p:spPr>
        <p:txBody>
          <a:bodyPr anchor="b">
            <a:normAutofit fontScale="90000"/>
          </a:bodyPr>
          <a:lstStyle/>
          <a:p>
            <a:br>
              <a:rPr lang="fr-FR" sz="1400" b="1" dirty="0"/>
            </a:br>
            <a:r>
              <a:rPr lang="fr-FR" sz="3600" b="1" dirty="0">
                <a:solidFill>
                  <a:schemeClr val="accent1"/>
                </a:solidFill>
                <a:latin typeface="Calibri" panose="020F0502020204030204" pitchFamily="34" charset="0"/>
                <a:cs typeface="Calibri" panose="020F0502020204030204" pitchFamily="34" charset="0"/>
              </a:rPr>
              <a:t>« Un lien fort entre inégalités sociales de santé et inégalités environnementales »</a:t>
            </a:r>
            <a:br>
              <a:rPr lang="fr-FR" sz="2800" b="1" dirty="0"/>
            </a:br>
            <a:r>
              <a:rPr lang="fr-FR" sz="2200" b="1" i="1" dirty="0"/>
              <a:t>[Promotion Santé Auvergne-Rhône Alpes, Inégalités sociales de santé, inégalités environnementales : quels liens et comment agir ?]</a:t>
            </a:r>
            <a:br>
              <a:rPr lang="fr-FR" sz="1400" b="1" i="1" dirty="0"/>
            </a:br>
            <a:endParaRPr lang="fr-FR" sz="1400" b="1" i="1" dirty="0"/>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B084729-BD47-67A1-236F-27111B73A2E1}"/>
              </a:ext>
            </a:extLst>
          </p:cNvPr>
          <p:cNvSpPr>
            <a:spLocks noGrp="1"/>
          </p:cNvSpPr>
          <p:nvPr>
            <p:ph idx="1"/>
          </p:nvPr>
        </p:nvSpPr>
        <p:spPr>
          <a:xfrm>
            <a:off x="325821" y="2391157"/>
            <a:ext cx="7827579" cy="4466844"/>
          </a:xfrm>
        </p:spPr>
        <p:txBody>
          <a:bodyPr anchor="t">
            <a:noAutofit/>
          </a:bodyPr>
          <a:lstStyle/>
          <a:p>
            <a:pPr marL="0" indent="0">
              <a:lnSpc>
                <a:spcPct val="100000"/>
              </a:lnSpc>
              <a:buNone/>
            </a:pPr>
            <a:r>
              <a:rPr lang="fr-FR" sz="2000" b="1" dirty="0">
                <a:latin typeface="Calibri" panose="020F0502020204030204" pitchFamily="34" charset="0"/>
                <a:ea typeface="Calibri" panose="020F0502020204030204" pitchFamily="34" charset="0"/>
                <a:cs typeface="Times New Roman" panose="02020603050405020304" pitchFamily="18" charset="0"/>
              </a:rPr>
              <a:t>Lorsque l’on </a:t>
            </a:r>
            <a:r>
              <a:rPr lang="fr-FR"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parle d’inégalités d’exposition aux risques environnementaux</a:t>
            </a:r>
            <a:r>
              <a:rPr lang="fr-FR" sz="2000" b="1" dirty="0">
                <a:latin typeface="Calibri" panose="020F0502020204030204" pitchFamily="34" charset="0"/>
                <a:ea typeface="Calibri" panose="020F0502020204030204" pitchFamily="34" charset="0"/>
                <a:cs typeface="Times New Roman" panose="02020603050405020304" pitchFamily="18" charset="0"/>
              </a:rPr>
              <a:t>, on pourrait penser que ces risques concernent l’ensemble des habitants de la planète. Or on constate que </a:t>
            </a:r>
            <a:r>
              <a:rPr lang="fr-F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ce sont les populations les plus pauvres qui sont les plus exposées.</a:t>
            </a:r>
          </a:p>
          <a:p>
            <a:pPr marL="0" indent="0">
              <a:lnSpc>
                <a:spcPct val="100000"/>
              </a:lnSpc>
              <a:buNone/>
            </a:pPr>
            <a:r>
              <a:rPr lang="fr-FR" sz="2000" b="1" dirty="0">
                <a:latin typeface="Calibri" panose="020F0502020204030204" pitchFamily="34" charset="0"/>
                <a:ea typeface="Calibri" panose="020F0502020204030204" pitchFamily="34" charset="0"/>
                <a:cs typeface="Times New Roman" panose="02020603050405020304" pitchFamily="18" charset="0"/>
              </a:rPr>
              <a:t>Concernant les </a:t>
            </a:r>
            <a:r>
              <a:rPr lang="fr-FR"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inégalités d’impact sur l’environnement</a:t>
            </a:r>
            <a:r>
              <a:rPr lang="fr-FR" sz="2000" b="1" dirty="0">
                <a:latin typeface="Calibri" panose="020F0502020204030204" pitchFamily="34" charset="0"/>
                <a:ea typeface="Calibri" panose="020F0502020204030204" pitchFamily="34" charset="0"/>
                <a:cs typeface="Times New Roman" panose="02020603050405020304" pitchFamily="18" charset="0"/>
              </a:rPr>
              <a:t>, on relève que </a:t>
            </a:r>
            <a:r>
              <a:rPr lang="fr-F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plus un pays ou un ménage est riche, plus son mode de vie sera polluant</a:t>
            </a:r>
            <a:r>
              <a:rPr lang="fr-FR" sz="2000" b="1" dirty="0">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0000"/>
              </a:lnSpc>
              <a:buNone/>
            </a:pPr>
            <a:r>
              <a:rPr lang="fr-FR" sz="2000" b="1" dirty="0">
                <a:latin typeface="Calibri" panose="020F0502020204030204" pitchFamily="34" charset="0"/>
                <a:ea typeface="Calibri" panose="020F0502020204030204" pitchFamily="34" charset="0"/>
                <a:cs typeface="Times New Roman" panose="02020603050405020304" pitchFamily="18" charset="0"/>
              </a:rPr>
              <a:t>Les </a:t>
            </a:r>
            <a:r>
              <a:rPr lang="fr-FR"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inégalités de capacité à s’impliquer et/ou à bénéficier d’actions publiques </a:t>
            </a:r>
            <a:r>
              <a:rPr lang="fr-FR" sz="2000" b="1" dirty="0">
                <a:latin typeface="Calibri" panose="020F0502020204030204" pitchFamily="34" charset="0"/>
                <a:ea typeface="Calibri" panose="020F0502020204030204" pitchFamily="34" charset="0"/>
                <a:cs typeface="Times New Roman" panose="02020603050405020304" pitchFamily="18" charset="0"/>
              </a:rPr>
              <a:t>en lien avec un mieux-être environnemental sont importantes. Certaines politiques ont tendance à </a:t>
            </a:r>
            <a:r>
              <a:rPr lang="fr-F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désavantager les populations moins favorisées</a:t>
            </a:r>
            <a:r>
              <a:rPr lang="fr-FR" sz="2000" b="1" i="1" dirty="0">
                <a:latin typeface="Calibri" panose="020F0502020204030204" pitchFamily="34" charset="0"/>
                <a:ea typeface="Calibri" panose="020F0502020204030204" pitchFamily="34" charset="0"/>
                <a:cs typeface="Times New Roman" panose="02020603050405020304" pitchFamily="18" charset="0"/>
              </a:rPr>
              <a:t> (fiscalité carbone par exemple, </a:t>
            </a:r>
            <a:r>
              <a:rPr lang="fr-FR" sz="2000" b="1" i="1" dirty="0" err="1">
                <a:latin typeface="Calibri" panose="020F0502020204030204" pitchFamily="34" charset="0"/>
                <a:ea typeface="Calibri" panose="020F0502020204030204" pitchFamily="34" charset="0"/>
                <a:cs typeface="Times New Roman" panose="02020603050405020304" pitchFamily="18" charset="0"/>
              </a:rPr>
              <a:t>Malliet</a:t>
            </a:r>
            <a:r>
              <a:rPr lang="fr-FR" sz="2000" b="1" i="1" dirty="0">
                <a:latin typeface="Calibri" panose="020F0502020204030204" pitchFamily="34" charset="0"/>
                <a:ea typeface="Calibri" panose="020F0502020204030204" pitchFamily="34" charset="0"/>
                <a:cs typeface="Times New Roman" panose="02020603050405020304" pitchFamily="18" charset="0"/>
              </a:rPr>
              <a:t>, OFCE 2018)</a:t>
            </a:r>
            <a:r>
              <a:rPr lang="fr-FR" sz="2000" b="1" dirty="0">
                <a:latin typeface="Calibri" panose="020F0502020204030204" pitchFamily="34" charset="0"/>
                <a:ea typeface="Calibri" panose="020F0502020204030204" pitchFamily="34" charset="0"/>
                <a:cs typeface="Times New Roman" panose="02020603050405020304" pitchFamily="18" charset="0"/>
              </a:rPr>
              <a:t>, alors même que l’on a vu que leur impact négatif sur l’environnement est moindre.</a:t>
            </a:r>
            <a:endParaRPr lang="fr-F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Espace réservé du pied de page 5">
            <a:extLst>
              <a:ext uri="{FF2B5EF4-FFF2-40B4-BE49-F238E27FC236}">
                <a16:creationId xmlns:a16="http://schemas.microsoft.com/office/drawing/2014/main" id="{B360F453-D8E6-3366-97CA-C7EC1A94F511}"/>
              </a:ext>
            </a:extLst>
          </p:cNvPr>
          <p:cNvSpPr>
            <a:spLocks noGrp="1"/>
          </p:cNvSpPr>
          <p:nvPr>
            <p:ph type="ftr" sz="quarter" idx="11"/>
          </p:nvPr>
        </p:nvSpPr>
        <p:spPr/>
        <p:txBody>
          <a:bodyPr/>
          <a:lstStyle/>
          <a:p>
            <a:r>
              <a:rPr lang="fr-FR"/>
              <a:t>C. Ferron-Fédération Promotion Santé_25.11.2025</a:t>
            </a:r>
            <a:endParaRPr lang="fr-FR" dirty="0"/>
          </a:p>
        </p:txBody>
      </p:sp>
      <p:pic>
        <p:nvPicPr>
          <p:cNvPr id="7" name="Image 6">
            <a:extLst>
              <a:ext uri="{FF2B5EF4-FFF2-40B4-BE49-F238E27FC236}">
                <a16:creationId xmlns:a16="http://schemas.microsoft.com/office/drawing/2014/main" id="{74B7AB54-CBBB-4E60-16AD-C8763791AF2C}"/>
              </a:ext>
            </a:extLst>
          </p:cNvPr>
          <p:cNvPicPr>
            <a:picLocks noChangeAspect="1"/>
          </p:cNvPicPr>
          <p:nvPr/>
        </p:nvPicPr>
        <p:blipFill>
          <a:blip r:embed="rId2"/>
          <a:stretch>
            <a:fillRect/>
          </a:stretch>
        </p:blipFill>
        <p:spPr>
          <a:xfrm>
            <a:off x="8352961" y="1243268"/>
            <a:ext cx="3855904" cy="4974116"/>
          </a:xfrm>
          <a:prstGeom prst="rect">
            <a:avLst/>
          </a:prstGeom>
        </p:spPr>
      </p:pic>
    </p:spTree>
    <p:extLst>
      <p:ext uri="{BB962C8B-B14F-4D97-AF65-F5344CB8AC3E}">
        <p14:creationId xmlns:p14="http://schemas.microsoft.com/office/powerpoint/2010/main" val="32576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2C8A89-06B3-096D-66FC-DA8F061F9653}"/>
              </a:ext>
            </a:extLst>
          </p:cNvPr>
          <p:cNvSpPr>
            <a:spLocks noGrp="1"/>
          </p:cNvSpPr>
          <p:nvPr>
            <p:ph type="title"/>
          </p:nvPr>
        </p:nvSpPr>
        <p:spPr>
          <a:xfrm>
            <a:off x="838200" y="365125"/>
            <a:ext cx="11061700" cy="1325563"/>
          </a:xfrm>
        </p:spPr>
        <p:txBody>
          <a:bodyPr>
            <a:normAutofit fontScale="90000"/>
          </a:bodyPr>
          <a:lstStyle/>
          <a:p>
            <a:r>
              <a:rPr lang="fr-FR" sz="4000" b="1" dirty="0">
                <a:solidFill>
                  <a:schemeClr val="accent1"/>
                </a:solidFill>
                <a:latin typeface="+mn-lt"/>
              </a:rPr>
              <a:t>Un enjeu majeur </a:t>
            </a:r>
            <a:r>
              <a:rPr lang="fr-FR" sz="4000" b="1" i="1" dirty="0">
                <a:solidFill>
                  <a:schemeClr val="accent1"/>
                </a:solidFill>
                <a:latin typeface="+mn-lt"/>
              </a:rPr>
              <a:t>(aussi pour la réduction des ISS) </a:t>
            </a:r>
            <a:r>
              <a:rPr lang="fr-FR" sz="4000" b="1" dirty="0">
                <a:solidFill>
                  <a:schemeClr val="accent1"/>
                </a:solidFill>
                <a:latin typeface="+mn-lt"/>
              </a:rPr>
              <a:t>=</a:t>
            </a:r>
            <a:br>
              <a:rPr lang="fr-FR" sz="4000" b="1" dirty="0">
                <a:solidFill>
                  <a:schemeClr val="accent1"/>
                </a:solidFill>
                <a:latin typeface="+mn-lt"/>
              </a:rPr>
            </a:br>
            <a:r>
              <a:rPr lang="fr-FR" sz="3600" b="1" dirty="0">
                <a:solidFill>
                  <a:schemeClr val="accent1"/>
                </a:solidFill>
                <a:latin typeface="+mn-lt"/>
              </a:rPr>
              <a:t>One </a:t>
            </a:r>
            <a:r>
              <a:rPr lang="fr-FR" sz="3600" b="1" dirty="0" err="1">
                <a:solidFill>
                  <a:schemeClr val="accent1"/>
                </a:solidFill>
                <a:latin typeface="+mn-lt"/>
              </a:rPr>
              <a:t>Health</a:t>
            </a:r>
            <a:r>
              <a:rPr lang="fr-FR" sz="3600" b="1" dirty="0">
                <a:solidFill>
                  <a:schemeClr val="accent1"/>
                </a:solidFill>
                <a:latin typeface="+mn-lt"/>
              </a:rPr>
              <a:t> [« Une Seule Santé » dans toutes les politiques]</a:t>
            </a:r>
            <a:br>
              <a:rPr lang="fr-FR" b="1" dirty="0">
                <a:solidFill>
                  <a:schemeClr val="accent1"/>
                </a:solidFill>
                <a:latin typeface="+mn-lt"/>
              </a:rPr>
            </a:br>
            <a:r>
              <a:rPr lang="fr-FR" sz="2200" b="1" i="1" dirty="0">
                <a:solidFill>
                  <a:schemeClr val="accent1"/>
                </a:solidFill>
              </a:rPr>
              <a:t>[Ferron C. Itw de Giraudoux P, </a:t>
            </a:r>
            <a:r>
              <a:rPr lang="fr-FR" sz="2200" b="1" i="1" dirty="0" err="1">
                <a:solidFill>
                  <a:schemeClr val="accent1"/>
                </a:solidFill>
              </a:rPr>
              <a:t>Harpet</a:t>
            </a:r>
            <a:r>
              <a:rPr lang="fr-FR" sz="2200" b="1" i="1" dirty="0">
                <a:solidFill>
                  <a:schemeClr val="accent1"/>
                </a:solidFill>
              </a:rPr>
              <a:t> C, Mauny F. « One </a:t>
            </a:r>
            <a:r>
              <a:rPr lang="fr-FR" sz="2200" b="1" i="1" dirty="0" err="1">
                <a:solidFill>
                  <a:schemeClr val="accent1"/>
                </a:solidFill>
              </a:rPr>
              <a:t>Health</a:t>
            </a:r>
            <a:r>
              <a:rPr lang="fr-FR" sz="2200" b="1" i="1" dirty="0">
                <a:solidFill>
                  <a:schemeClr val="accent1"/>
                </a:solidFill>
              </a:rPr>
              <a:t> : des affichages aux actes ! » Le Temps de l’Université, 2022 </a:t>
            </a:r>
            <a:r>
              <a:rPr lang="fr-FR" sz="2200" b="1" i="1" dirty="0">
                <a:solidFill>
                  <a:schemeClr val="accent1"/>
                </a:solidFill>
                <a:hlinkClick r:id="rId2"/>
              </a:rPr>
              <a:t>https://www.fnes.fr/wp-content/uploads/2022/07/ac-220720-Journal_Le_temps_de_l_universite_d_ete_N_1.pdf</a:t>
            </a:r>
            <a:r>
              <a:rPr lang="fr-FR" sz="2200" b="1" i="1" dirty="0">
                <a:solidFill>
                  <a:schemeClr val="accent1"/>
                </a:solidFill>
              </a:rPr>
              <a:t>]</a:t>
            </a:r>
            <a:endParaRPr lang="fr-FR" sz="2200" b="1" dirty="0">
              <a:solidFill>
                <a:schemeClr val="accent1"/>
              </a:solidFill>
            </a:endParaRPr>
          </a:p>
        </p:txBody>
      </p:sp>
      <p:sp>
        <p:nvSpPr>
          <p:cNvPr id="3" name="Espace réservé du contenu 2">
            <a:extLst>
              <a:ext uri="{FF2B5EF4-FFF2-40B4-BE49-F238E27FC236}">
                <a16:creationId xmlns:a16="http://schemas.microsoft.com/office/drawing/2014/main" id="{64534C38-D171-D25F-E723-FBF791BC6619}"/>
              </a:ext>
            </a:extLst>
          </p:cNvPr>
          <p:cNvSpPr>
            <a:spLocks noGrp="1"/>
          </p:cNvSpPr>
          <p:nvPr>
            <p:ph idx="1"/>
          </p:nvPr>
        </p:nvSpPr>
        <p:spPr>
          <a:xfrm>
            <a:off x="838200" y="2217683"/>
            <a:ext cx="10515600" cy="3959280"/>
          </a:xfrm>
        </p:spPr>
        <p:txBody>
          <a:bodyPr>
            <a:normAutofit lnSpcReduction="10000"/>
          </a:bodyPr>
          <a:lstStyle/>
          <a:p>
            <a:r>
              <a:rPr lang="fr-FR" b="1" dirty="0"/>
              <a:t>L’approche « Une Seule Santé » ne vise pas seulement les risques infectieux, </a:t>
            </a:r>
            <a:r>
              <a:rPr lang="fr-FR" b="1" dirty="0">
                <a:solidFill>
                  <a:schemeClr val="accent1"/>
                </a:solidFill>
              </a:rPr>
              <a:t>elle s’intéresse à </a:t>
            </a:r>
            <a:r>
              <a:rPr lang="fr-FR" b="1" dirty="0">
                <a:solidFill>
                  <a:srgbClr val="FF0000"/>
                </a:solidFill>
              </a:rPr>
              <a:t>tous les risques environnementaux</a:t>
            </a:r>
            <a:r>
              <a:rPr lang="fr-FR" b="1" dirty="0">
                <a:solidFill>
                  <a:schemeClr val="accent1"/>
                </a:solidFill>
              </a:rPr>
              <a:t>, qu’ils soient chimiques, biologiques, physiques…</a:t>
            </a:r>
          </a:p>
          <a:p>
            <a:r>
              <a:rPr lang="fr-FR" b="1" dirty="0"/>
              <a:t>Elle mobilise par conséquent </a:t>
            </a:r>
            <a:r>
              <a:rPr lang="fr-FR" b="1" dirty="0">
                <a:solidFill>
                  <a:srgbClr val="0070C0"/>
                </a:solidFill>
              </a:rPr>
              <a:t>toutes les politiques et tous les secteurs</a:t>
            </a:r>
          </a:p>
          <a:p>
            <a:r>
              <a:rPr lang="fr-FR" b="1" dirty="0"/>
              <a:t>Exemple = </a:t>
            </a:r>
            <a:r>
              <a:rPr lang="fr-FR" b="1" i="1" dirty="0"/>
              <a:t>« Les pesticides utilisés dans l’agriculture se retrouvent intégrés dans les organismes par la chaîne alimentaire ou par l’exposition directe des populations qui répandent ces produits. Ils ont ainsi un effet sur la santé humaine, la santé animale et sur l’ensemble des écosystèmes » </a:t>
            </a:r>
          </a:p>
        </p:txBody>
      </p:sp>
      <p:sp>
        <p:nvSpPr>
          <p:cNvPr id="4" name="Espace réservé du pied de page 3">
            <a:extLst>
              <a:ext uri="{FF2B5EF4-FFF2-40B4-BE49-F238E27FC236}">
                <a16:creationId xmlns:a16="http://schemas.microsoft.com/office/drawing/2014/main" id="{7DCE01A6-0A59-8EA8-AEED-6CDDEA87BA86}"/>
              </a:ext>
            </a:extLst>
          </p:cNvPr>
          <p:cNvSpPr>
            <a:spLocks noGrp="1"/>
          </p:cNvSpPr>
          <p:nvPr>
            <p:ph type="ftr" sz="quarter" idx="11"/>
          </p:nvPr>
        </p:nvSpPr>
        <p:spPr/>
        <p:txBody>
          <a:bodyPr/>
          <a:lstStyle/>
          <a:p>
            <a:r>
              <a:rPr lang="fr-FR"/>
              <a:t>C. Ferron-Fédération Promotion Santé_25.11.2025</a:t>
            </a:r>
          </a:p>
        </p:txBody>
      </p:sp>
    </p:spTree>
    <p:extLst>
      <p:ext uri="{BB962C8B-B14F-4D97-AF65-F5344CB8AC3E}">
        <p14:creationId xmlns:p14="http://schemas.microsoft.com/office/powerpoint/2010/main" val="158220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607292-DA57-DCA1-DF85-9B221A06414A}"/>
              </a:ext>
            </a:extLst>
          </p:cNvPr>
          <p:cNvSpPr>
            <a:spLocks noGrp="1"/>
          </p:cNvSpPr>
          <p:nvPr>
            <p:ph type="title"/>
          </p:nvPr>
        </p:nvSpPr>
        <p:spPr/>
        <p:txBody>
          <a:bodyPr>
            <a:normAutofit/>
          </a:bodyPr>
          <a:lstStyle/>
          <a:p>
            <a:r>
              <a:rPr lang="en-US" sz="4800" b="1" dirty="0">
                <a:solidFill>
                  <a:schemeClr val="accent1"/>
                </a:solidFill>
                <a:latin typeface="+mn-lt"/>
              </a:rPr>
              <a:t>Au-</a:t>
            </a:r>
            <a:r>
              <a:rPr lang="en-US" sz="4800" b="1" dirty="0" err="1">
                <a:solidFill>
                  <a:schemeClr val="accent1"/>
                </a:solidFill>
                <a:latin typeface="+mn-lt"/>
              </a:rPr>
              <a:t>delà</a:t>
            </a:r>
            <a:r>
              <a:rPr lang="en-US" sz="4800" b="1" dirty="0">
                <a:solidFill>
                  <a:schemeClr val="accent1"/>
                </a:solidFill>
                <a:latin typeface="+mn-lt"/>
              </a:rPr>
              <a:t> d’un </a:t>
            </a:r>
            <a:r>
              <a:rPr lang="en-US" sz="4800" b="1" i="1" dirty="0">
                <a:solidFill>
                  <a:schemeClr val="accent1"/>
                </a:solidFill>
                <a:latin typeface="+mn-lt"/>
              </a:rPr>
              <a:t>« One-Health washing »</a:t>
            </a:r>
            <a:endParaRPr lang="fr-FR" sz="4800" b="1" dirty="0">
              <a:solidFill>
                <a:schemeClr val="accent1"/>
              </a:solidFill>
              <a:latin typeface="+mn-lt"/>
            </a:endParaRPr>
          </a:p>
        </p:txBody>
      </p:sp>
      <p:sp>
        <p:nvSpPr>
          <p:cNvPr id="3" name="Espace réservé du contenu 2">
            <a:extLst>
              <a:ext uri="{FF2B5EF4-FFF2-40B4-BE49-F238E27FC236}">
                <a16:creationId xmlns:a16="http://schemas.microsoft.com/office/drawing/2014/main" id="{3BB88E01-CC94-3323-57D2-360E117D36E6}"/>
              </a:ext>
            </a:extLst>
          </p:cNvPr>
          <p:cNvSpPr>
            <a:spLocks noGrp="1"/>
          </p:cNvSpPr>
          <p:nvPr>
            <p:ph idx="1"/>
          </p:nvPr>
        </p:nvSpPr>
        <p:spPr>
          <a:xfrm>
            <a:off x="838200" y="1825625"/>
            <a:ext cx="10515600" cy="4667250"/>
          </a:xfrm>
        </p:spPr>
        <p:txBody>
          <a:bodyPr>
            <a:normAutofit/>
          </a:bodyPr>
          <a:lstStyle/>
          <a:p>
            <a:r>
              <a:rPr lang="fr-FR" sz="3200" b="1" dirty="0"/>
              <a:t>L’application réelle de l’approche « Une Seule Santé » exige </a:t>
            </a:r>
            <a:r>
              <a:rPr lang="fr-FR" sz="3200" b="1" dirty="0">
                <a:solidFill>
                  <a:srgbClr val="0070C0"/>
                </a:solidFill>
              </a:rPr>
              <a:t>l’articulation de multiples politiques publiques : sanitaires, sociales, environnementales, agricoles, économiques…</a:t>
            </a:r>
          </a:p>
          <a:p>
            <a:r>
              <a:rPr lang="fr-FR" sz="3200" b="1" dirty="0"/>
              <a:t>Le défi consiste alors à faire en sorte que les acteurs politiques de ces différents secteurs puissent </a:t>
            </a:r>
            <a:r>
              <a:rPr lang="fr-FR" sz="3200" b="1" dirty="0">
                <a:solidFill>
                  <a:srgbClr val="0070C0"/>
                </a:solidFill>
              </a:rPr>
              <a:t>travailler ensemble</a:t>
            </a:r>
            <a:r>
              <a:rPr lang="fr-FR" sz="3200" b="1" dirty="0"/>
              <a:t> – </a:t>
            </a:r>
            <a:r>
              <a:rPr lang="fr-FR" sz="3200" b="1" i="1" dirty="0">
                <a:solidFill>
                  <a:srgbClr val="FF0000"/>
                </a:solidFill>
              </a:rPr>
              <a:t>« connaître ensemble, diagnostiquer ensemble, prendre des mesures d’intelligence collective » </a:t>
            </a:r>
            <a:r>
              <a:rPr lang="fr-FR" b="1" i="1" dirty="0"/>
              <a:t>(C. </a:t>
            </a:r>
            <a:r>
              <a:rPr lang="fr-FR" b="1" i="1" dirty="0" err="1"/>
              <a:t>Harpet</a:t>
            </a:r>
            <a:r>
              <a:rPr lang="fr-FR" b="1" i="1" dirty="0"/>
              <a:t>)</a:t>
            </a:r>
          </a:p>
          <a:p>
            <a:r>
              <a:rPr lang="fr-FR" sz="3200" b="1" dirty="0"/>
              <a:t>Cette </a:t>
            </a:r>
            <a:r>
              <a:rPr lang="fr-FR" sz="3200" b="1" dirty="0">
                <a:solidFill>
                  <a:schemeClr val="accent1"/>
                </a:solidFill>
              </a:rPr>
              <a:t>démarche intersectorielle </a:t>
            </a:r>
            <a:r>
              <a:rPr lang="fr-FR" sz="3200" b="1" dirty="0"/>
              <a:t>fonctionne </a:t>
            </a:r>
            <a:r>
              <a:rPr lang="fr-FR" sz="3200" b="1" dirty="0">
                <a:solidFill>
                  <a:srgbClr val="FF0000"/>
                </a:solidFill>
              </a:rPr>
              <a:t>bien mieux au niveau local qu’au niveau national</a:t>
            </a:r>
          </a:p>
        </p:txBody>
      </p:sp>
      <p:sp>
        <p:nvSpPr>
          <p:cNvPr id="4" name="Espace réservé du pied de page 3">
            <a:extLst>
              <a:ext uri="{FF2B5EF4-FFF2-40B4-BE49-F238E27FC236}">
                <a16:creationId xmlns:a16="http://schemas.microsoft.com/office/drawing/2014/main" id="{2FF35384-7FBD-8E1A-1AC8-A96039402D05}"/>
              </a:ext>
            </a:extLst>
          </p:cNvPr>
          <p:cNvSpPr>
            <a:spLocks noGrp="1"/>
          </p:cNvSpPr>
          <p:nvPr>
            <p:ph type="ftr" sz="quarter" idx="11"/>
          </p:nvPr>
        </p:nvSpPr>
        <p:spPr/>
        <p:txBody>
          <a:bodyPr/>
          <a:lstStyle/>
          <a:p>
            <a:r>
              <a:rPr lang="fr-FR"/>
              <a:t>C. Ferron-Fédération Promotion Santé_25.11.2025</a:t>
            </a:r>
          </a:p>
        </p:txBody>
      </p:sp>
    </p:spTree>
    <p:extLst>
      <p:ext uri="{BB962C8B-B14F-4D97-AF65-F5344CB8AC3E}">
        <p14:creationId xmlns:p14="http://schemas.microsoft.com/office/powerpoint/2010/main" val="347854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F2EDD1-B66F-D652-A736-976BA8608F6D}"/>
              </a:ext>
            </a:extLst>
          </p:cNvPr>
          <p:cNvSpPr>
            <a:spLocks noGrp="1"/>
          </p:cNvSpPr>
          <p:nvPr>
            <p:ph type="title"/>
          </p:nvPr>
        </p:nvSpPr>
        <p:spPr>
          <a:xfrm>
            <a:off x="838200" y="220718"/>
            <a:ext cx="10515600" cy="1219200"/>
          </a:xfrm>
        </p:spPr>
        <p:txBody>
          <a:bodyPr>
            <a:normAutofit/>
          </a:bodyPr>
          <a:lstStyle/>
          <a:p>
            <a:r>
              <a:rPr lang="fr-FR" sz="4800" b="1" dirty="0">
                <a:solidFill>
                  <a:schemeClr val="accent1"/>
                </a:solidFill>
                <a:latin typeface="Calibri" panose="020F0502020204030204" pitchFamily="34" charset="0"/>
                <a:cs typeface="Calibri" panose="020F0502020204030204" pitchFamily="34" charset="0"/>
              </a:rPr>
              <a:t>« Penser global, agir local »… le retour !</a:t>
            </a:r>
          </a:p>
        </p:txBody>
      </p:sp>
      <p:sp>
        <p:nvSpPr>
          <p:cNvPr id="3" name="Espace réservé du contenu 2">
            <a:extLst>
              <a:ext uri="{FF2B5EF4-FFF2-40B4-BE49-F238E27FC236}">
                <a16:creationId xmlns:a16="http://schemas.microsoft.com/office/drawing/2014/main" id="{27CA15A9-9895-7B61-C703-DFC514F45330}"/>
              </a:ext>
            </a:extLst>
          </p:cNvPr>
          <p:cNvSpPr>
            <a:spLocks noGrp="1"/>
          </p:cNvSpPr>
          <p:nvPr>
            <p:ph idx="1"/>
          </p:nvPr>
        </p:nvSpPr>
        <p:spPr>
          <a:xfrm>
            <a:off x="838199" y="1257300"/>
            <a:ext cx="10977563" cy="5175031"/>
          </a:xfrm>
        </p:spPr>
        <p:txBody>
          <a:bodyPr>
            <a:noAutofit/>
          </a:bodyPr>
          <a:lstStyle/>
          <a:p>
            <a:r>
              <a:rPr lang="fr-FR" sz="3600" b="1" dirty="0"/>
              <a:t>La vision « Une Seule Santé » est par définition </a:t>
            </a:r>
            <a:r>
              <a:rPr lang="fr-FR" sz="3600" b="1" dirty="0">
                <a:solidFill>
                  <a:schemeClr val="accent1"/>
                </a:solidFill>
              </a:rPr>
              <a:t>globale, planétaire, et donc éloignée du terrain MAIS…</a:t>
            </a:r>
          </a:p>
          <a:p>
            <a:pPr marL="0" indent="0">
              <a:buNone/>
            </a:pPr>
            <a:r>
              <a:rPr lang="fr-FR" sz="3600" b="1" dirty="0">
                <a:solidFill>
                  <a:schemeClr val="accent1"/>
                </a:solidFill>
              </a:rPr>
              <a:t>… ceux qui disposent des leviers d’action les plus efficaces sont </a:t>
            </a:r>
            <a:r>
              <a:rPr lang="fr-FR" sz="3600" b="1" dirty="0">
                <a:solidFill>
                  <a:srgbClr val="FF0000"/>
                </a:solidFill>
              </a:rPr>
              <a:t>les acteurs des territoires </a:t>
            </a:r>
            <a:r>
              <a:rPr lang="fr-FR" sz="3600" b="1" dirty="0"/>
              <a:t>qui connaissent leur milieu parce qu’ils y vivent et en sont souvent étroitement dépendants sur le plan des ressources alimentaires et en eau</a:t>
            </a:r>
          </a:p>
          <a:p>
            <a:pPr marL="0" indent="0">
              <a:buNone/>
            </a:pPr>
            <a:r>
              <a:rPr lang="fr-FR" sz="3600" b="1" dirty="0">
                <a:solidFill>
                  <a:schemeClr val="accent1"/>
                </a:solidFill>
              </a:rPr>
              <a:t>=&gt; « Une Seule Santé » est ainsi un </a:t>
            </a:r>
            <a:r>
              <a:rPr lang="fr-FR" sz="3600" b="1" dirty="0">
                <a:solidFill>
                  <a:srgbClr val="FF0000"/>
                </a:solidFill>
              </a:rPr>
              <a:t>concept universel </a:t>
            </a:r>
            <a:r>
              <a:rPr lang="fr-FR" sz="3600" b="1" dirty="0">
                <a:solidFill>
                  <a:schemeClr val="accent1"/>
                </a:solidFill>
              </a:rPr>
              <a:t>qui ne fonctionne que s’il est </a:t>
            </a:r>
            <a:r>
              <a:rPr lang="fr-FR" sz="3600" b="1" dirty="0">
                <a:solidFill>
                  <a:srgbClr val="FF0000"/>
                </a:solidFill>
              </a:rPr>
              <a:t>mis en pratique localement</a:t>
            </a:r>
          </a:p>
        </p:txBody>
      </p:sp>
      <p:sp>
        <p:nvSpPr>
          <p:cNvPr id="4" name="Espace réservé du pied de page 3">
            <a:extLst>
              <a:ext uri="{FF2B5EF4-FFF2-40B4-BE49-F238E27FC236}">
                <a16:creationId xmlns:a16="http://schemas.microsoft.com/office/drawing/2014/main" id="{98C2FDEB-E9A7-C688-8475-01B337BA5E3F}"/>
              </a:ext>
            </a:extLst>
          </p:cNvPr>
          <p:cNvSpPr>
            <a:spLocks noGrp="1"/>
          </p:cNvSpPr>
          <p:nvPr>
            <p:ph type="ftr" sz="quarter" idx="11"/>
          </p:nvPr>
        </p:nvSpPr>
        <p:spPr/>
        <p:txBody>
          <a:bodyPr/>
          <a:lstStyle/>
          <a:p>
            <a:r>
              <a:rPr lang="fr-FR"/>
              <a:t>C. Ferron-Fédération Promotion Santé_25.11.2025</a:t>
            </a:r>
          </a:p>
        </p:txBody>
      </p:sp>
    </p:spTree>
    <p:extLst>
      <p:ext uri="{BB962C8B-B14F-4D97-AF65-F5344CB8AC3E}">
        <p14:creationId xmlns:p14="http://schemas.microsoft.com/office/powerpoint/2010/main" val="341673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F2EDD1-B66F-D652-A736-976BA8608F6D}"/>
              </a:ext>
            </a:extLst>
          </p:cNvPr>
          <p:cNvSpPr>
            <a:spLocks noGrp="1"/>
          </p:cNvSpPr>
          <p:nvPr>
            <p:ph type="title"/>
          </p:nvPr>
        </p:nvSpPr>
        <p:spPr>
          <a:xfrm>
            <a:off x="838200" y="1"/>
            <a:ext cx="10515600" cy="1197428"/>
          </a:xfrm>
        </p:spPr>
        <p:txBody>
          <a:bodyPr>
            <a:normAutofit fontScale="90000"/>
          </a:bodyPr>
          <a:lstStyle/>
          <a:p>
            <a:r>
              <a:rPr lang="fr-FR" b="1" dirty="0">
                <a:solidFill>
                  <a:schemeClr val="accent1"/>
                </a:solidFill>
                <a:latin typeface="+mn-lt"/>
              </a:rPr>
              <a:t>Agir localement</a:t>
            </a:r>
            <a:br>
              <a:rPr lang="fr-FR" b="1" dirty="0">
                <a:solidFill>
                  <a:schemeClr val="accent1"/>
                </a:solidFill>
                <a:latin typeface="+mn-lt"/>
              </a:rPr>
            </a:br>
            <a:r>
              <a:rPr lang="fr-FR" b="1" i="1" dirty="0">
                <a:solidFill>
                  <a:schemeClr val="accent1"/>
                </a:solidFill>
                <a:latin typeface="+mn-lt"/>
              </a:rPr>
              <a:t>L’articulation de la décision et de l’action</a:t>
            </a:r>
          </a:p>
        </p:txBody>
      </p:sp>
      <p:sp>
        <p:nvSpPr>
          <p:cNvPr id="3" name="Espace réservé du contenu 2">
            <a:extLst>
              <a:ext uri="{FF2B5EF4-FFF2-40B4-BE49-F238E27FC236}">
                <a16:creationId xmlns:a16="http://schemas.microsoft.com/office/drawing/2014/main" id="{27CA15A9-9895-7B61-C703-DFC514F45330}"/>
              </a:ext>
            </a:extLst>
          </p:cNvPr>
          <p:cNvSpPr>
            <a:spLocks noGrp="1"/>
          </p:cNvSpPr>
          <p:nvPr>
            <p:ph idx="1"/>
          </p:nvPr>
        </p:nvSpPr>
        <p:spPr>
          <a:xfrm>
            <a:off x="315686" y="1197429"/>
            <a:ext cx="11713028" cy="5295446"/>
          </a:xfrm>
        </p:spPr>
        <p:txBody>
          <a:bodyPr>
            <a:noAutofit/>
          </a:bodyPr>
          <a:lstStyle/>
          <a:p>
            <a:r>
              <a:rPr lang="fr-FR" sz="3200" b="1" dirty="0"/>
              <a:t>Les </a:t>
            </a:r>
            <a:r>
              <a:rPr lang="fr-FR" sz="3200" b="1" dirty="0">
                <a:solidFill>
                  <a:schemeClr val="accent1"/>
                </a:solidFill>
              </a:rPr>
              <a:t>critères de sélection </a:t>
            </a:r>
            <a:r>
              <a:rPr lang="fr-FR" sz="3200" b="1" dirty="0"/>
              <a:t>des projets à soutenir et la </a:t>
            </a:r>
            <a:r>
              <a:rPr lang="fr-FR" sz="3200" b="1" dirty="0">
                <a:solidFill>
                  <a:schemeClr val="accent1"/>
                </a:solidFill>
              </a:rPr>
              <a:t>justification</a:t>
            </a:r>
            <a:r>
              <a:rPr lang="fr-FR" sz="3200" b="1" dirty="0"/>
              <a:t> des actions à mener doivent intégrer la </a:t>
            </a:r>
            <a:r>
              <a:rPr lang="fr-FR" sz="3200" b="1" dirty="0">
                <a:solidFill>
                  <a:srgbClr val="FF0000"/>
                </a:solidFill>
              </a:rPr>
              <a:t>notion de </a:t>
            </a:r>
            <a:r>
              <a:rPr lang="fr-FR" sz="3200" b="1" u="sng" dirty="0" err="1">
                <a:solidFill>
                  <a:srgbClr val="FF0000"/>
                </a:solidFill>
              </a:rPr>
              <a:t>cobénéfices</a:t>
            </a:r>
            <a:r>
              <a:rPr lang="fr-FR" sz="3200" b="1" dirty="0">
                <a:solidFill>
                  <a:srgbClr val="FF0000"/>
                </a:solidFill>
              </a:rPr>
              <a:t> </a:t>
            </a:r>
            <a:r>
              <a:rPr lang="fr-FR" b="1" i="1" dirty="0"/>
              <a:t>(Eloi Laurent)</a:t>
            </a:r>
          </a:p>
          <a:p>
            <a:pPr marL="457200" lvl="1" indent="0">
              <a:buNone/>
            </a:pPr>
            <a:r>
              <a:rPr lang="fr-FR" sz="3200" b="1" dirty="0">
                <a:solidFill>
                  <a:srgbClr val="FF0000"/>
                </a:solidFill>
              </a:rPr>
              <a:t>= la recherche d’un effet bénéfique sur la santé humaine, la santé animale et celle des écosystèmes</a:t>
            </a:r>
          </a:p>
          <a:p>
            <a:r>
              <a:rPr lang="fr-FR" b="1" i="1" dirty="0"/>
              <a:t>Exemple = la promotion de mobilités douces, ou l’accompagnement de changements des comportements alimentaires (manger moins de viande par exemple), avec le souci de la réduction des inégalités, concernent l’espèce humaine mais auront des répercussions sur les autres espèces et sur les environnements.</a:t>
            </a:r>
          </a:p>
          <a:p>
            <a:pPr marL="0" indent="0">
              <a:buNone/>
            </a:pPr>
            <a:r>
              <a:rPr lang="fr-FR" b="1" dirty="0">
                <a:solidFill>
                  <a:schemeClr val="accent1"/>
                </a:solidFill>
              </a:rPr>
              <a:t>=&gt; IL EST INDISPENSABLE DE MOBILISER DES PARTENARIATS INTERSECTORIELS</a:t>
            </a:r>
          </a:p>
        </p:txBody>
      </p:sp>
      <p:sp>
        <p:nvSpPr>
          <p:cNvPr id="4" name="Espace réservé du pied de page 3">
            <a:extLst>
              <a:ext uri="{FF2B5EF4-FFF2-40B4-BE49-F238E27FC236}">
                <a16:creationId xmlns:a16="http://schemas.microsoft.com/office/drawing/2014/main" id="{7787CCC1-0D82-04D5-E9CD-80B8CA7CD40B}"/>
              </a:ext>
            </a:extLst>
          </p:cNvPr>
          <p:cNvSpPr>
            <a:spLocks noGrp="1"/>
          </p:cNvSpPr>
          <p:nvPr>
            <p:ph type="ftr" sz="quarter" idx="11"/>
          </p:nvPr>
        </p:nvSpPr>
        <p:spPr/>
        <p:txBody>
          <a:bodyPr/>
          <a:lstStyle/>
          <a:p>
            <a:r>
              <a:rPr lang="fr-FR"/>
              <a:t>C. Ferron-Fédération Promotion Santé_25.11.2025</a:t>
            </a:r>
          </a:p>
        </p:txBody>
      </p:sp>
    </p:spTree>
    <p:extLst>
      <p:ext uri="{BB962C8B-B14F-4D97-AF65-F5344CB8AC3E}">
        <p14:creationId xmlns:p14="http://schemas.microsoft.com/office/powerpoint/2010/main" val="398172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119405B-F753-3202-7685-698892DC858D}"/>
              </a:ext>
            </a:extLst>
          </p:cNvPr>
          <p:cNvSpPr>
            <a:spLocks noGrp="1"/>
          </p:cNvSpPr>
          <p:nvPr>
            <p:ph type="title"/>
          </p:nvPr>
        </p:nvSpPr>
        <p:spPr>
          <a:xfrm>
            <a:off x="838200" y="136526"/>
            <a:ext cx="10515600" cy="952046"/>
          </a:xfrm>
        </p:spPr>
        <p:txBody>
          <a:bodyPr>
            <a:noAutofit/>
          </a:bodyPr>
          <a:lstStyle/>
          <a:p>
            <a:r>
              <a:rPr lang="fr-FR" sz="3400" i="1" dirty="0"/>
              <a:t>« Une seule santé » =&gt;</a:t>
            </a:r>
            <a:br>
              <a:rPr lang="fr-FR" sz="3400" dirty="0"/>
            </a:br>
            <a:r>
              <a:rPr lang="fr-FR" sz="3400" dirty="0"/>
              <a:t>Changer les indicateurs et impliquer les habitants</a:t>
            </a:r>
          </a:p>
        </p:txBody>
      </p:sp>
      <p:sp>
        <p:nvSpPr>
          <p:cNvPr id="3" name="Espace réservé du contenu 2">
            <a:extLst>
              <a:ext uri="{FF2B5EF4-FFF2-40B4-BE49-F238E27FC236}">
                <a16:creationId xmlns:a16="http://schemas.microsoft.com/office/drawing/2014/main" id="{4F45984F-4B79-6DFB-C5D4-4E1DB100CEBA}"/>
              </a:ext>
            </a:extLst>
          </p:cNvPr>
          <p:cNvSpPr>
            <a:spLocks noGrp="1"/>
          </p:cNvSpPr>
          <p:nvPr>
            <p:ph sz="half" idx="1"/>
          </p:nvPr>
        </p:nvSpPr>
        <p:spPr>
          <a:xfrm>
            <a:off x="838200" y="1534886"/>
            <a:ext cx="7315200" cy="4642077"/>
          </a:xfrm>
        </p:spPr>
        <p:txBody>
          <a:bodyPr>
            <a:normAutofit fontScale="92500" lnSpcReduction="20000"/>
          </a:bodyPr>
          <a:lstStyle/>
          <a:p>
            <a:r>
              <a:rPr lang="fr-FR" b="1" dirty="0"/>
              <a:t>Ajouter aux indicateurs de santé habituels </a:t>
            </a:r>
            <a:r>
              <a:rPr lang="fr-FR" b="1" i="1" dirty="0"/>
              <a:t>(espérance de vie, causes de décès, types de maladies, accès aux soins, etc.)</a:t>
            </a:r>
            <a:r>
              <a:rPr lang="fr-FR" b="1" dirty="0"/>
              <a:t> </a:t>
            </a:r>
            <a:r>
              <a:rPr lang="fr-FR" b="1" dirty="0">
                <a:solidFill>
                  <a:schemeClr val="accent1"/>
                </a:solidFill>
              </a:rPr>
              <a:t>des indicateurs de santé animale et écologique</a:t>
            </a:r>
            <a:r>
              <a:rPr lang="fr-FR" b="1" dirty="0"/>
              <a:t> =</a:t>
            </a:r>
            <a:r>
              <a:rPr lang="fr-FR" dirty="0"/>
              <a:t> risque et prévalence des zoonoses, état des milieux naturels et de la biodiversité, pollution des rivières ou des sols</a:t>
            </a:r>
          </a:p>
          <a:p>
            <a:r>
              <a:rPr lang="fr-FR" b="1" dirty="0"/>
              <a:t>Impliquer davantage les </a:t>
            </a:r>
            <a:r>
              <a:rPr lang="fr-FR" b="1" dirty="0" err="1"/>
              <a:t>habitant·es</a:t>
            </a:r>
            <a:r>
              <a:rPr lang="fr-FR" b="1" dirty="0"/>
              <a:t> des territoires dans </a:t>
            </a:r>
            <a:r>
              <a:rPr lang="fr-FR" b="1" dirty="0">
                <a:solidFill>
                  <a:schemeClr val="accent1"/>
                </a:solidFill>
              </a:rPr>
              <a:t>la mesure de leur santé environnementale, la priorisation des défis sur les territoires, et la proposition de solutions de réaménagement</a:t>
            </a:r>
          </a:p>
          <a:p>
            <a:pPr marL="457200" lvl="1" indent="0">
              <a:buNone/>
            </a:pPr>
            <a:r>
              <a:rPr lang="fr-FR" sz="2800" b="1" i="1" dirty="0"/>
              <a:t>=&gt; mise en place de dispositifs participatifs permettant aux </a:t>
            </a:r>
            <a:r>
              <a:rPr lang="fr-FR" sz="2800" b="1" i="1" dirty="0" err="1"/>
              <a:t>citoyen·nes</a:t>
            </a:r>
            <a:r>
              <a:rPr lang="fr-FR" sz="2800" b="1" i="1" dirty="0"/>
              <a:t> de prendre part à la mesure de la santé écologique de leurs territoires</a:t>
            </a:r>
          </a:p>
        </p:txBody>
      </p:sp>
      <p:sp>
        <p:nvSpPr>
          <p:cNvPr id="4" name="Espace réservé du pied de page 3">
            <a:extLst>
              <a:ext uri="{FF2B5EF4-FFF2-40B4-BE49-F238E27FC236}">
                <a16:creationId xmlns:a16="http://schemas.microsoft.com/office/drawing/2014/main" id="{06DC751F-F9E5-516E-E10F-82CD4D0AA6AB}"/>
              </a:ext>
            </a:extLst>
          </p:cNvPr>
          <p:cNvSpPr>
            <a:spLocks noGrp="1"/>
          </p:cNvSpPr>
          <p:nvPr>
            <p:ph type="ftr" sz="quarter" idx="11"/>
          </p:nvPr>
        </p:nvSpPr>
        <p:spPr/>
        <p:txBody>
          <a:bodyPr/>
          <a:lstStyle/>
          <a:p>
            <a:r>
              <a:rPr lang="fr-FR"/>
              <a:t>C. Ferron-Fédération Promotion Santé_25.11.2025</a:t>
            </a:r>
          </a:p>
        </p:txBody>
      </p:sp>
      <p:pic>
        <p:nvPicPr>
          <p:cNvPr id="12" name="Espace réservé du contenu 11">
            <a:extLst>
              <a:ext uri="{FF2B5EF4-FFF2-40B4-BE49-F238E27FC236}">
                <a16:creationId xmlns:a16="http://schemas.microsoft.com/office/drawing/2014/main" id="{8AF2E6DF-9811-6AB2-7581-944A252D44B3}"/>
              </a:ext>
            </a:extLst>
          </p:cNvPr>
          <p:cNvPicPr>
            <a:picLocks noGrp="1" noChangeAspect="1"/>
          </p:cNvPicPr>
          <p:nvPr>
            <p:ph sz="half" idx="2"/>
          </p:nvPr>
        </p:nvPicPr>
        <p:blipFill>
          <a:blip r:embed="rId2"/>
          <a:stretch>
            <a:fillRect/>
          </a:stretch>
        </p:blipFill>
        <p:spPr>
          <a:xfrm>
            <a:off x="8464943" y="1534886"/>
            <a:ext cx="3041257" cy="4351338"/>
          </a:xfrm>
        </p:spPr>
      </p:pic>
    </p:spTree>
    <p:extLst>
      <p:ext uri="{BB962C8B-B14F-4D97-AF65-F5344CB8AC3E}">
        <p14:creationId xmlns:p14="http://schemas.microsoft.com/office/powerpoint/2010/main" val="283022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119405B-F753-3202-7685-698892DC858D}"/>
              </a:ext>
            </a:extLst>
          </p:cNvPr>
          <p:cNvSpPr>
            <a:spLocks noGrp="1"/>
          </p:cNvSpPr>
          <p:nvPr>
            <p:ph type="title"/>
          </p:nvPr>
        </p:nvSpPr>
        <p:spPr>
          <a:xfrm>
            <a:off x="838200" y="136526"/>
            <a:ext cx="10515600" cy="952046"/>
          </a:xfrm>
        </p:spPr>
        <p:txBody>
          <a:bodyPr>
            <a:normAutofit fontScale="90000"/>
          </a:bodyPr>
          <a:lstStyle/>
          <a:p>
            <a:r>
              <a:rPr lang="fr-FR" sz="3600" i="1" dirty="0"/>
              <a:t>« Une seule santé » =&gt;</a:t>
            </a:r>
            <a:br>
              <a:rPr lang="fr-FR" sz="3600" dirty="0"/>
            </a:br>
            <a:r>
              <a:rPr lang="fr-FR" sz="3600" dirty="0"/>
              <a:t>Réaliser une cartographie One </a:t>
            </a:r>
            <a:r>
              <a:rPr lang="fr-FR" sz="3600" dirty="0" err="1"/>
              <a:t>Health</a:t>
            </a:r>
            <a:r>
              <a:rPr lang="fr-FR" sz="3600" dirty="0"/>
              <a:t> et faire évoluer les EIS </a:t>
            </a:r>
          </a:p>
        </p:txBody>
      </p:sp>
      <p:sp>
        <p:nvSpPr>
          <p:cNvPr id="3" name="Espace réservé du contenu 2">
            <a:extLst>
              <a:ext uri="{FF2B5EF4-FFF2-40B4-BE49-F238E27FC236}">
                <a16:creationId xmlns:a16="http://schemas.microsoft.com/office/drawing/2014/main" id="{4F45984F-4B79-6DFB-C5D4-4E1DB100CEBA}"/>
              </a:ext>
            </a:extLst>
          </p:cNvPr>
          <p:cNvSpPr>
            <a:spLocks noGrp="1"/>
          </p:cNvSpPr>
          <p:nvPr>
            <p:ph sz="half" idx="1"/>
          </p:nvPr>
        </p:nvSpPr>
        <p:spPr>
          <a:xfrm>
            <a:off x="838200" y="1088572"/>
            <a:ext cx="7315200" cy="5464628"/>
          </a:xfrm>
        </p:spPr>
        <p:txBody>
          <a:bodyPr>
            <a:noAutofit/>
          </a:bodyPr>
          <a:lstStyle/>
          <a:p>
            <a:r>
              <a:rPr lang="fr-FR" sz="3200" b="1" dirty="0"/>
              <a:t>Réaliser sur chaque territoire, une “cartographie des risques One </a:t>
            </a:r>
            <a:r>
              <a:rPr lang="fr-FR" sz="3200" b="1" dirty="0" err="1"/>
              <a:t>Health</a:t>
            </a:r>
            <a:r>
              <a:rPr lang="fr-FR" sz="3200" b="1" dirty="0"/>
              <a:t>” </a:t>
            </a:r>
            <a:r>
              <a:rPr lang="fr-FR" sz="3200" dirty="0"/>
              <a:t>permettant d’identifier </a:t>
            </a:r>
            <a:r>
              <a:rPr lang="fr-FR" sz="3200" b="1" dirty="0">
                <a:solidFill>
                  <a:schemeClr val="accent1"/>
                </a:solidFill>
              </a:rPr>
              <a:t>des zones de tension sanitaire</a:t>
            </a:r>
            <a:r>
              <a:rPr lang="fr-FR" sz="3200" dirty="0"/>
              <a:t> </a:t>
            </a:r>
            <a:r>
              <a:rPr lang="fr-FR" sz="3200" i="1" dirty="0"/>
              <a:t>(risques de zoonoses, pollutions, </a:t>
            </a:r>
            <a:r>
              <a:rPr lang="fr-FR" sz="3200" i="1" dirty="0" err="1"/>
              <a:t>etc</a:t>
            </a:r>
            <a:r>
              <a:rPr lang="fr-FR" sz="3200" i="1" dirty="0"/>
              <a:t>)</a:t>
            </a:r>
            <a:r>
              <a:rPr lang="fr-FR" sz="3200" dirty="0"/>
              <a:t> et </a:t>
            </a:r>
            <a:r>
              <a:rPr lang="fr-FR" sz="3200" b="1" dirty="0">
                <a:solidFill>
                  <a:schemeClr val="accent1"/>
                </a:solidFill>
              </a:rPr>
              <a:t>des communs-clés à préserver du point de vue de la santé </a:t>
            </a:r>
            <a:r>
              <a:rPr lang="fr-FR" sz="3200" i="1" dirty="0"/>
              <a:t>(retenues d’eau, </a:t>
            </a:r>
            <a:r>
              <a:rPr lang="fr-FR" sz="3200" i="1" dirty="0" err="1"/>
              <a:t>micro-climats</a:t>
            </a:r>
            <a:r>
              <a:rPr lang="fr-FR" sz="3200" i="1" dirty="0"/>
              <a:t>, espaces naturels…)</a:t>
            </a:r>
          </a:p>
          <a:p>
            <a:r>
              <a:rPr lang="fr-FR" sz="3200" b="1" dirty="0"/>
              <a:t>Faire évoluer les évaluations d’impact sur la santé </a:t>
            </a:r>
            <a:r>
              <a:rPr lang="fr-FR" sz="3200" b="1" i="1" dirty="0"/>
              <a:t>(humaine) </a:t>
            </a:r>
            <a:r>
              <a:rPr lang="fr-FR" sz="3200" b="1" dirty="0"/>
              <a:t>(EIS) </a:t>
            </a:r>
            <a:r>
              <a:rPr lang="fr-FR" sz="3200" dirty="0"/>
              <a:t>vers des </a:t>
            </a:r>
            <a:r>
              <a:rPr lang="fr-FR" sz="3200" b="1" dirty="0">
                <a:solidFill>
                  <a:schemeClr val="accent1"/>
                </a:solidFill>
              </a:rPr>
              <a:t>évaluations d’impact sur la santé humaine, animale et des écosystèmes</a:t>
            </a:r>
          </a:p>
        </p:txBody>
      </p:sp>
      <p:sp>
        <p:nvSpPr>
          <p:cNvPr id="4" name="Espace réservé du pied de page 3">
            <a:extLst>
              <a:ext uri="{FF2B5EF4-FFF2-40B4-BE49-F238E27FC236}">
                <a16:creationId xmlns:a16="http://schemas.microsoft.com/office/drawing/2014/main" id="{06DC751F-F9E5-516E-E10F-82CD4D0AA6AB}"/>
              </a:ext>
            </a:extLst>
          </p:cNvPr>
          <p:cNvSpPr>
            <a:spLocks noGrp="1"/>
          </p:cNvSpPr>
          <p:nvPr>
            <p:ph type="ftr" sz="quarter" idx="11"/>
          </p:nvPr>
        </p:nvSpPr>
        <p:spPr/>
        <p:txBody>
          <a:bodyPr/>
          <a:lstStyle/>
          <a:p>
            <a:r>
              <a:rPr lang="fr-FR"/>
              <a:t>C. Ferron-Fédération Promotion Santé_25.11.2025</a:t>
            </a:r>
          </a:p>
        </p:txBody>
      </p:sp>
      <p:pic>
        <p:nvPicPr>
          <p:cNvPr id="12" name="Espace réservé du contenu 11">
            <a:extLst>
              <a:ext uri="{FF2B5EF4-FFF2-40B4-BE49-F238E27FC236}">
                <a16:creationId xmlns:a16="http://schemas.microsoft.com/office/drawing/2014/main" id="{8AF2E6DF-9811-6AB2-7581-944A252D44B3}"/>
              </a:ext>
            </a:extLst>
          </p:cNvPr>
          <p:cNvPicPr>
            <a:picLocks noGrp="1" noChangeAspect="1"/>
          </p:cNvPicPr>
          <p:nvPr>
            <p:ph sz="half" idx="2"/>
          </p:nvPr>
        </p:nvPicPr>
        <p:blipFill>
          <a:blip r:embed="rId2"/>
          <a:stretch>
            <a:fillRect/>
          </a:stretch>
        </p:blipFill>
        <p:spPr>
          <a:xfrm>
            <a:off x="8497601" y="1373074"/>
            <a:ext cx="3041257" cy="4351338"/>
          </a:xfrm>
        </p:spPr>
      </p:pic>
    </p:spTree>
    <p:extLst>
      <p:ext uri="{BB962C8B-B14F-4D97-AF65-F5344CB8AC3E}">
        <p14:creationId xmlns:p14="http://schemas.microsoft.com/office/powerpoint/2010/main" val="347078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4D444-17DB-48A8-245F-5D62C9821C75}"/>
              </a:ext>
            </a:extLst>
          </p:cNvPr>
          <p:cNvSpPr>
            <a:spLocks noGrp="1"/>
          </p:cNvSpPr>
          <p:nvPr>
            <p:ph type="title"/>
          </p:nvPr>
        </p:nvSpPr>
        <p:spPr/>
        <p:txBody>
          <a:bodyPr>
            <a:normAutofit fontScale="90000"/>
          </a:bodyPr>
          <a:lstStyle/>
          <a:p>
            <a:r>
              <a:rPr lang="fr-FR" sz="4400" i="1" dirty="0"/>
              <a:t>« Une seule santé » =&gt;</a:t>
            </a:r>
            <a:br>
              <a:rPr lang="fr-FR" sz="4400" dirty="0"/>
            </a:br>
            <a:r>
              <a:rPr lang="fr-FR" sz="4400" dirty="0"/>
              <a:t>La prise en compte d</a:t>
            </a:r>
            <a:r>
              <a:rPr lang="fr-FR" dirty="0"/>
              <a:t>es enjeux importants en termes de </a:t>
            </a:r>
            <a:r>
              <a:rPr lang="fr-FR" dirty="0">
                <a:solidFill>
                  <a:srgbClr val="FF0000"/>
                </a:solidFill>
              </a:rPr>
              <a:t>santé mentale </a:t>
            </a:r>
            <a:r>
              <a:rPr lang="fr-FR" i="1" dirty="0"/>
              <a:t>(</a:t>
            </a:r>
            <a:r>
              <a:rPr lang="fr-FR" i="1" dirty="0" err="1"/>
              <a:t>Psycom</a:t>
            </a:r>
            <a:r>
              <a:rPr lang="fr-FR" i="1" dirty="0"/>
              <a:t>, 2022)</a:t>
            </a:r>
          </a:p>
        </p:txBody>
      </p:sp>
      <p:sp>
        <p:nvSpPr>
          <p:cNvPr id="3" name="Espace réservé du contenu 2">
            <a:extLst>
              <a:ext uri="{FF2B5EF4-FFF2-40B4-BE49-F238E27FC236}">
                <a16:creationId xmlns:a16="http://schemas.microsoft.com/office/drawing/2014/main" id="{FC859E22-71B0-F04D-498B-21EC7AADE934}"/>
              </a:ext>
            </a:extLst>
          </p:cNvPr>
          <p:cNvSpPr>
            <a:spLocks noGrp="1"/>
          </p:cNvSpPr>
          <p:nvPr>
            <p:ph sz="half" idx="1"/>
          </p:nvPr>
        </p:nvSpPr>
        <p:spPr>
          <a:xfrm>
            <a:off x="850900" y="2218179"/>
            <a:ext cx="5181600" cy="3933384"/>
          </a:xfrm>
        </p:spPr>
        <p:txBody>
          <a:bodyPr>
            <a:normAutofit lnSpcReduction="10000"/>
          </a:bodyPr>
          <a:lstStyle/>
          <a:p>
            <a:pPr marL="0" indent="0">
              <a:buNone/>
            </a:pPr>
            <a:r>
              <a:rPr lang="fr-FR" sz="2600" b="0" i="0" u="none" strike="noStrike" baseline="0" dirty="0">
                <a:solidFill>
                  <a:srgbClr val="000000"/>
                </a:solidFill>
              </a:rPr>
              <a:t>Le GIEC a révélé que l’accélération des changements climatiques constituait </a:t>
            </a:r>
            <a:r>
              <a:rPr lang="fr-FR" sz="2600" b="1" i="0" u="none" strike="noStrike" baseline="0" dirty="0">
                <a:solidFill>
                  <a:srgbClr val="000000"/>
                </a:solidFill>
              </a:rPr>
              <a:t>une menace de plus en plus grande pour la santé mentale et le bien-être psychosocial</a:t>
            </a:r>
            <a:r>
              <a:rPr lang="fr-FR" sz="2600" b="0" i="0" u="none" strike="noStrike" baseline="0" dirty="0">
                <a:solidFill>
                  <a:srgbClr val="000000"/>
                </a:solidFill>
              </a:rPr>
              <a:t>, entraînant détresse psychologique, anxiété, dépression, chagrin et conduites suicidaires </a:t>
            </a:r>
            <a:r>
              <a:rPr lang="fr-FR" sz="2600" b="0" i="0" u="none" strike="noStrike" baseline="0" dirty="0">
                <a:solidFill>
                  <a:schemeClr val="accent1"/>
                </a:solidFill>
              </a:rPr>
              <a:t>[</a:t>
            </a:r>
            <a:r>
              <a:rPr lang="en-US" sz="2400" dirty="0">
                <a:solidFill>
                  <a:schemeClr val="accent1"/>
                </a:solidFill>
                <a:hlinkClick r:id="rId2">
                  <a:extLst>
                    <a:ext uri="{A12FA001-AC4F-418D-AE19-62706E023703}">
                      <ahyp:hlinkClr xmlns:ahyp="http://schemas.microsoft.com/office/drawing/2018/hyperlinkcolor" val="tx"/>
                    </a:ext>
                  </a:extLst>
                </a:hlinkClick>
              </a:rPr>
              <a:t>Climate Change 2022: Impacts, Adaptation and Vulnerability | Climate Change 2022: Impacts, Adaptation and Vulnerability (ipcc.ch)</a:t>
            </a:r>
            <a:r>
              <a:rPr lang="en-US" sz="2400" dirty="0">
                <a:solidFill>
                  <a:schemeClr val="accent1"/>
                </a:solidFill>
              </a:rPr>
              <a:t>]</a:t>
            </a:r>
            <a:endParaRPr lang="fr-FR" sz="2400" b="0" i="0" u="none" strike="noStrike" baseline="0" dirty="0">
              <a:solidFill>
                <a:schemeClr val="accent1"/>
              </a:solidFill>
            </a:endParaRPr>
          </a:p>
          <a:p>
            <a:endParaRPr lang="fr-FR" dirty="0"/>
          </a:p>
        </p:txBody>
      </p:sp>
      <p:sp>
        <p:nvSpPr>
          <p:cNvPr id="4" name="Espace réservé du contenu 3">
            <a:extLst>
              <a:ext uri="{FF2B5EF4-FFF2-40B4-BE49-F238E27FC236}">
                <a16:creationId xmlns:a16="http://schemas.microsoft.com/office/drawing/2014/main" id="{219EBE50-52FA-F026-A42F-FD84513B473D}"/>
              </a:ext>
            </a:extLst>
          </p:cNvPr>
          <p:cNvSpPr>
            <a:spLocks noGrp="1"/>
          </p:cNvSpPr>
          <p:nvPr>
            <p:ph sz="half" idx="2"/>
          </p:nvPr>
        </p:nvSpPr>
        <p:spPr>
          <a:xfrm>
            <a:off x="6857558" y="2344344"/>
            <a:ext cx="4901939" cy="3358349"/>
          </a:xfrm>
        </p:spPr>
        <p:txBody>
          <a:bodyPr>
            <a:normAutofit lnSpcReduction="10000"/>
          </a:bodyPr>
          <a:lstStyle/>
          <a:p>
            <a:pPr>
              <a:buFont typeface="Symbol" panose="05050102010706020507" pitchFamily="18" charset="2"/>
              <a:buChar char="Þ"/>
            </a:pPr>
            <a:r>
              <a:rPr lang="fr-FR" b="1" i="0" u="none" strike="noStrike" baseline="0" dirty="0">
                <a:solidFill>
                  <a:srgbClr val="000000"/>
                </a:solidFill>
              </a:rPr>
              <a:t>«Eco-anxiété», «</a:t>
            </a:r>
            <a:r>
              <a:rPr lang="fr-FR" b="1" i="0" u="none" strike="noStrike" baseline="0" dirty="0" err="1">
                <a:solidFill>
                  <a:srgbClr val="000000"/>
                </a:solidFill>
              </a:rPr>
              <a:t>solastalgie</a:t>
            </a:r>
            <a:r>
              <a:rPr lang="fr-FR" b="1" i="0" u="none" strike="noStrike" baseline="0" dirty="0">
                <a:solidFill>
                  <a:srgbClr val="000000"/>
                </a:solidFill>
              </a:rPr>
              <a:t>», «éco-lucidité», «éco-émotions» </a:t>
            </a:r>
            <a:r>
              <a:rPr lang="fr-FR" b="0" i="0" u="none" strike="noStrike" baseline="0" dirty="0">
                <a:solidFill>
                  <a:schemeClr val="accent1"/>
                </a:solidFill>
              </a:rPr>
              <a:t>[</a:t>
            </a:r>
            <a:r>
              <a:rPr lang="fr-FR" dirty="0">
                <a:solidFill>
                  <a:schemeClr val="accent1"/>
                </a:solidFill>
              </a:rPr>
              <a:t>L’éco-anxiété, un enjeu de santé mentale, Santé mentale France, 2022]</a:t>
            </a:r>
          </a:p>
          <a:p>
            <a:pPr>
              <a:buFont typeface="Symbol" panose="05050102010706020507" pitchFamily="18" charset="2"/>
              <a:buChar char="Þ"/>
            </a:pPr>
            <a:r>
              <a:rPr lang="fr-FR" b="1" dirty="0"/>
              <a:t> Liens réciproques entre compétences psychosociales et accès à la nature</a:t>
            </a:r>
            <a:endParaRPr lang="fr-FR" b="1" i="0" u="none" strike="noStrike" baseline="0" dirty="0"/>
          </a:p>
        </p:txBody>
      </p:sp>
      <p:sp>
        <p:nvSpPr>
          <p:cNvPr id="5" name="Espace réservé du pied de page 4">
            <a:extLst>
              <a:ext uri="{FF2B5EF4-FFF2-40B4-BE49-F238E27FC236}">
                <a16:creationId xmlns:a16="http://schemas.microsoft.com/office/drawing/2014/main" id="{440AB4E8-2FA9-4C89-21EB-D782A9CE3150}"/>
              </a:ext>
            </a:extLst>
          </p:cNvPr>
          <p:cNvSpPr>
            <a:spLocks noGrp="1"/>
          </p:cNvSpPr>
          <p:nvPr>
            <p:ph type="ftr" sz="quarter" idx="11"/>
          </p:nvPr>
        </p:nvSpPr>
        <p:spPr/>
        <p:txBody>
          <a:bodyPr/>
          <a:lstStyle/>
          <a:p>
            <a:r>
              <a:rPr lang="fr-FR"/>
              <a:t>C. Ferron-Fédération Promotion Santé_25.11.2025</a:t>
            </a:r>
          </a:p>
        </p:txBody>
      </p:sp>
    </p:spTree>
    <p:extLst>
      <p:ext uri="{BB962C8B-B14F-4D97-AF65-F5344CB8AC3E}">
        <p14:creationId xmlns:p14="http://schemas.microsoft.com/office/powerpoint/2010/main" val="246467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43C26D4-1CD5-47F3-AFE9-2E6098C42C7B}"/>
              </a:ext>
            </a:extLst>
          </p:cNvPr>
          <p:cNvSpPr>
            <a:spLocks noGrp="1"/>
          </p:cNvSpPr>
          <p:nvPr>
            <p:ph type="title"/>
          </p:nvPr>
        </p:nvSpPr>
        <p:spPr>
          <a:xfrm>
            <a:off x="838200" y="1"/>
            <a:ext cx="10515600" cy="1140863"/>
          </a:xfrm>
        </p:spPr>
        <p:txBody>
          <a:bodyPr>
            <a:normAutofit fontScale="90000"/>
          </a:bodyPr>
          <a:lstStyle/>
          <a:p>
            <a:r>
              <a:rPr lang="fr-FR" dirty="0"/>
              <a:t>One </a:t>
            </a:r>
            <a:r>
              <a:rPr lang="fr-FR" dirty="0" err="1"/>
              <a:t>Health</a:t>
            </a:r>
            <a:r>
              <a:rPr lang="fr-FR" dirty="0"/>
              <a:t> (« Une Seule Santé ») </a:t>
            </a:r>
            <a:br>
              <a:rPr lang="fr-FR" dirty="0"/>
            </a:br>
            <a:r>
              <a:rPr lang="fr-FR" i="1" dirty="0"/>
              <a:t>Un concept ancien d’une actualité brûlante</a:t>
            </a:r>
          </a:p>
        </p:txBody>
      </p:sp>
      <p:sp>
        <p:nvSpPr>
          <p:cNvPr id="5" name="Espace réservé du contenu 4">
            <a:extLst>
              <a:ext uri="{FF2B5EF4-FFF2-40B4-BE49-F238E27FC236}">
                <a16:creationId xmlns:a16="http://schemas.microsoft.com/office/drawing/2014/main" id="{524FC5F8-6358-4142-87AF-11E4A2AA964F}"/>
              </a:ext>
            </a:extLst>
          </p:cNvPr>
          <p:cNvSpPr>
            <a:spLocks noGrp="1"/>
          </p:cNvSpPr>
          <p:nvPr>
            <p:ph sz="half" idx="1"/>
          </p:nvPr>
        </p:nvSpPr>
        <p:spPr>
          <a:xfrm>
            <a:off x="573741" y="1335741"/>
            <a:ext cx="5446059" cy="5298422"/>
          </a:xfrm>
        </p:spPr>
        <p:txBody>
          <a:bodyPr>
            <a:normAutofit fontScale="92500" lnSpcReduction="20000"/>
          </a:bodyPr>
          <a:lstStyle/>
          <a:p>
            <a:r>
              <a:rPr lang="fr-FR" dirty="0"/>
              <a:t>Association entre </a:t>
            </a:r>
            <a:r>
              <a:rPr lang="fr-FR" b="1" dirty="0"/>
              <a:t>l’Organisation mondiale de la santé </a:t>
            </a:r>
            <a:r>
              <a:rPr lang="fr-FR" dirty="0"/>
              <a:t>(OMS), </a:t>
            </a:r>
            <a:r>
              <a:rPr lang="fr-FR" b="1" dirty="0"/>
              <a:t>l’Office international des épizooties </a:t>
            </a:r>
            <a:r>
              <a:rPr lang="fr-FR" dirty="0"/>
              <a:t>(OIE), </a:t>
            </a:r>
            <a:r>
              <a:rPr lang="fr-FR" b="1" dirty="0"/>
              <a:t>l’Organisation de l’agriculture et de l’alimentation </a:t>
            </a:r>
            <a:r>
              <a:rPr lang="fr-FR" dirty="0"/>
              <a:t>(FAO) et le </a:t>
            </a:r>
            <a:r>
              <a:rPr lang="fr-FR" b="1" dirty="0"/>
              <a:t>Programme des nations unies pour l’environnement </a:t>
            </a:r>
            <a:r>
              <a:rPr lang="fr-FR" dirty="0"/>
              <a:t>(PNUE)</a:t>
            </a:r>
          </a:p>
          <a:p>
            <a:r>
              <a:rPr lang="fr-FR" dirty="0"/>
              <a:t>Promeut une </a:t>
            </a:r>
            <a:r>
              <a:rPr lang="fr-FR" b="1" dirty="0"/>
              <a:t>approche intégrée, systémique et unifiée de la santé publique, animale et environnementale</a:t>
            </a:r>
            <a:r>
              <a:rPr lang="fr-FR" dirty="0"/>
              <a:t>, considérées comme </a:t>
            </a:r>
            <a:r>
              <a:rPr lang="fr-FR" b="1" dirty="0">
                <a:solidFill>
                  <a:srgbClr val="0070C0"/>
                </a:solidFill>
              </a:rPr>
              <a:t>interdépendantes aux échelles locales, nationales et planétaire</a:t>
            </a:r>
          </a:p>
          <a:p>
            <a:r>
              <a:rPr lang="fr-FR" dirty="0"/>
              <a:t>Vise à </a:t>
            </a:r>
            <a:r>
              <a:rPr lang="fr-FR" b="1" dirty="0"/>
              <a:t>mieux affronter les maladies émergentes à risque pandémique</a:t>
            </a:r>
            <a:endParaRPr lang="fr-FR" dirty="0"/>
          </a:p>
          <a:p>
            <a:pPr marL="0" indent="0">
              <a:buNone/>
            </a:pPr>
            <a:endParaRPr lang="fr-FR" dirty="0"/>
          </a:p>
        </p:txBody>
      </p:sp>
      <p:pic>
        <p:nvPicPr>
          <p:cNvPr id="3" name="Espace réservé du contenu 2">
            <a:extLst>
              <a:ext uri="{FF2B5EF4-FFF2-40B4-BE49-F238E27FC236}">
                <a16:creationId xmlns:a16="http://schemas.microsoft.com/office/drawing/2014/main" id="{B4AB7CB4-8E18-30A2-077D-6AFDB3159B97}"/>
              </a:ext>
            </a:extLst>
          </p:cNvPr>
          <p:cNvPicPr>
            <a:picLocks noGrp="1" noChangeAspect="1"/>
          </p:cNvPicPr>
          <p:nvPr>
            <p:ph sz="half" idx="2"/>
          </p:nvPr>
        </p:nvPicPr>
        <p:blipFill>
          <a:blip r:embed="rId2"/>
          <a:stretch>
            <a:fillRect/>
          </a:stretch>
        </p:blipFill>
        <p:spPr>
          <a:xfrm>
            <a:off x="6765779" y="1335741"/>
            <a:ext cx="4320000" cy="3896640"/>
          </a:xfrm>
        </p:spPr>
      </p:pic>
      <p:sp>
        <p:nvSpPr>
          <p:cNvPr id="9" name="Rectangle 8">
            <a:extLst>
              <a:ext uri="{FF2B5EF4-FFF2-40B4-BE49-F238E27FC236}">
                <a16:creationId xmlns:a16="http://schemas.microsoft.com/office/drawing/2014/main" id="{877E918D-5FAC-4DF6-BFA2-D5A55C54F82C}"/>
              </a:ext>
            </a:extLst>
          </p:cNvPr>
          <p:cNvSpPr/>
          <p:nvPr/>
        </p:nvSpPr>
        <p:spPr>
          <a:xfrm>
            <a:off x="6858000" y="5427258"/>
            <a:ext cx="4428565" cy="1206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600" i="1" dirty="0">
                <a:solidFill>
                  <a:schemeClr val="bg1"/>
                </a:solidFill>
                <a:hlinkClick r:id="rId3">
                  <a:extLst>
                    <a:ext uri="{A12FA001-AC4F-418D-AE19-62706E023703}">
                      <ahyp:hlinkClr xmlns:ahyp="http://schemas.microsoft.com/office/drawing/2018/hyperlinkcolor" val="tx"/>
                    </a:ext>
                  </a:extLst>
                </a:hlinkClick>
              </a:rPr>
              <a:t>https://www.ilri.org/news/preventing-future-pandemics-hinges-improving-global-south-livestock-systems-says-new-one-health</a:t>
            </a:r>
            <a:endParaRPr lang="fr-FR" sz="1600" i="1" dirty="0">
              <a:solidFill>
                <a:schemeClr val="bg1"/>
              </a:solidFill>
            </a:endParaRPr>
          </a:p>
          <a:p>
            <a:pPr marL="0" indent="0">
              <a:buNone/>
            </a:pPr>
            <a:r>
              <a:rPr lang="fr-FR" sz="1600" i="1" dirty="0">
                <a:solidFill>
                  <a:schemeClr val="bg1"/>
                </a:solidFill>
              </a:rPr>
              <a:t>International </a:t>
            </a:r>
            <a:r>
              <a:rPr lang="fr-FR" sz="1600" i="1" dirty="0" err="1">
                <a:solidFill>
                  <a:schemeClr val="bg1"/>
                </a:solidFill>
              </a:rPr>
              <a:t>Livestock</a:t>
            </a:r>
            <a:r>
              <a:rPr lang="fr-FR" sz="1600" i="1" dirty="0">
                <a:solidFill>
                  <a:schemeClr val="bg1"/>
                </a:solidFill>
              </a:rPr>
              <a:t> </a:t>
            </a:r>
            <a:r>
              <a:rPr lang="fr-FR" sz="1600" i="1" dirty="0" err="1">
                <a:solidFill>
                  <a:schemeClr val="bg1"/>
                </a:solidFill>
              </a:rPr>
              <a:t>Research</a:t>
            </a:r>
            <a:r>
              <a:rPr lang="fr-FR" sz="1600" i="1" dirty="0">
                <a:solidFill>
                  <a:schemeClr val="bg1"/>
                </a:solidFill>
              </a:rPr>
              <a:t> Institute (juillet 2022)</a:t>
            </a:r>
          </a:p>
        </p:txBody>
      </p:sp>
      <p:sp>
        <p:nvSpPr>
          <p:cNvPr id="2" name="Espace réservé du pied de page 1">
            <a:extLst>
              <a:ext uri="{FF2B5EF4-FFF2-40B4-BE49-F238E27FC236}">
                <a16:creationId xmlns:a16="http://schemas.microsoft.com/office/drawing/2014/main" id="{B78A40E7-1541-9C2D-D872-575C4687C188}"/>
              </a:ext>
            </a:extLst>
          </p:cNvPr>
          <p:cNvSpPr>
            <a:spLocks noGrp="1"/>
          </p:cNvSpPr>
          <p:nvPr>
            <p:ph type="ftr" sz="quarter" idx="11"/>
          </p:nvPr>
        </p:nvSpPr>
        <p:spPr/>
        <p:txBody>
          <a:bodyPr/>
          <a:lstStyle/>
          <a:p>
            <a:r>
              <a:rPr lang="fr-FR"/>
              <a:t>C. Ferron-Fédération Promotion Santé_25.11.2025</a:t>
            </a:r>
          </a:p>
        </p:txBody>
      </p:sp>
    </p:spTree>
    <p:extLst>
      <p:ext uri="{BB962C8B-B14F-4D97-AF65-F5344CB8AC3E}">
        <p14:creationId xmlns:p14="http://schemas.microsoft.com/office/powerpoint/2010/main" val="1872414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F2EDD1-B66F-D652-A736-976BA8608F6D}"/>
              </a:ext>
            </a:extLst>
          </p:cNvPr>
          <p:cNvSpPr>
            <a:spLocks noGrp="1"/>
          </p:cNvSpPr>
          <p:nvPr>
            <p:ph type="title"/>
          </p:nvPr>
        </p:nvSpPr>
        <p:spPr>
          <a:xfrm>
            <a:off x="838200" y="136525"/>
            <a:ext cx="10515600" cy="977461"/>
          </a:xfrm>
        </p:spPr>
        <p:txBody>
          <a:bodyPr>
            <a:normAutofit fontScale="90000"/>
          </a:bodyPr>
          <a:lstStyle/>
          <a:p>
            <a:r>
              <a:rPr lang="fr-FR" b="1" dirty="0">
                <a:solidFill>
                  <a:schemeClr val="accent1"/>
                </a:solidFill>
                <a:latin typeface="+mn-lt"/>
              </a:rPr>
              <a:t>Pour promouvoir « Une Seule Santé » =</a:t>
            </a:r>
            <a:br>
              <a:rPr lang="fr-FR" b="1" dirty="0">
                <a:solidFill>
                  <a:schemeClr val="accent1"/>
                </a:solidFill>
                <a:latin typeface="+mn-lt"/>
              </a:rPr>
            </a:br>
            <a:r>
              <a:rPr lang="fr-FR" b="1" i="1" dirty="0">
                <a:solidFill>
                  <a:schemeClr val="accent1"/>
                </a:solidFill>
                <a:latin typeface="+mn-lt"/>
              </a:rPr>
              <a:t>des questions et des espoirs</a:t>
            </a:r>
          </a:p>
        </p:txBody>
      </p:sp>
      <p:sp>
        <p:nvSpPr>
          <p:cNvPr id="3" name="Espace réservé du contenu 2">
            <a:extLst>
              <a:ext uri="{FF2B5EF4-FFF2-40B4-BE49-F238E27FC236}">
                <a16:creationId xmlns:a16="http://schemas.microsoft.com/office/drawing/2014/main" id="{27CA15A9-9895-7B61-C703-DFC514F45330}"/>
              </a:ext>
            </a:extLst>
          </p:cNvPr>
          <p:cNvSpPr>
            <a:spLocks noGrp="1"/>
          </p:cNvSpPr>
          <p:nvPr>
            <p:ph idx="1"/>
          </p:nvPr>
        </p:nvSpPr>
        <p:spPr>
          <a:xfrm>
            <a:off x="838200" y="1422400"/>
            <a:ext cx="10515600" cy="5204371"/>
          </a:xfrm>
        </p:spPr>
        <p:txBody>
          <a:bodyPr>
            <a:noAutofit/>
          </a:bodyPr>
          <a:lstStyle/>
          <a:p>
            <a:pPr>
              <a:lnSpc>
                <a:spcPct val="100000"/>
              </a:lnSpc>
              <a:spcBef>
                <a:spcPts val="0"/>
              </a:spcBef>
            </a:pPr>
            <a:r>
              <a:rPr lang="fr-FR" sz="2600" b="1" dirty="0"/>
              <a:t>Il existe dans les territoires des </a:t>
            </a:r>
            <a:r>
              <a:rPr lang="fr-FR" sz="2600" b="1" dirty="0">
                <a:solidFill>
                  <a:schemeClr val="accent1"/>
                </a:solidFill>
              </a:rPr>
              <a:t>collectifs mobilisés et compétents </a:t>
            </a:r>
            <a:r>
              <a:rPr lang="fr-FR" sz="2600" b="1" dirty="0"/>
              <a:t>pour conduire cette </a:t>
            </a:r>
            <a:r>
              <a:rPr lang="fr-FR" sz="2600" b="1" dirty="0">
                <a:solidFill>
                  <a:srgbClr val="FF0000"/>
                </a:solidFill>
              </a:rPr>
              <a:t>intelligence locale, pluriprofessionnelle et intersectorielle</a:t>
            </a:r>
            <a:endParaRPr lang="fr-FR" sz="2600" b="1" dirty="0"/>
          </a:p>
          <a:p>
            <a:pPr lvl="1">
              <a:lnSpc>
                <a:spcPct val="100000"/>
              </a:lnSpc>
              <a:spcBef>
                <a:spcPts val="0"/>
              </a:spcBef>
              <a:buFont typeface="Wingdings" panose="05000000000000000000" pitchFamily="2" charset="2"/>
              <a:buChar char="Ø"/>
            </a:pPr>
            <a:r>
              <a:rPr lang="fr-FR" sz="2600" b="1" i="1" dirty="0"/>
              <a:t>Comment entraîner le plus grand nombre dans des actions concertées à partir d’une analyse partagée ?</a:t>
            </a:r>
          </a:p>
          <a:p>
            <a:pPr>
              <a:lnSpc>
                <a:spcPct val="100000"/>
              </a:lnSpc>
              <a:spcBef>
                <a:spcPts val="0"/>
              </a:spcBef>
            </a:pPr>
            <a:r>
              <a:rPr lang="fr-FR" sz="2600" b="1" dirty="0"/>
              <a:t>Les </a:t>
            </a:r>
            <a:r>
              <a:rPr lang="fr-FR" sz="2600" b="1" dirty="0">
                <a:solidFill>
                  <a:schemeClr val="accent1"/>
                </a:solidFill>
              </a:rPr>
              <a:t>conflits d’intérêt </a:t>
            </a:r>
            <a:r>
              <a:rPr lang="fr-FR" sz="2600" b="1" dirty="0"/>
              <a:t>ou </a:t>
            </a:r>
            <a:r>
              <a:rPr lang="fr-FR" sz="2600" b="1" dirty="0">
                <a:solidFill>
                  <a:schemeClr val="accent1"/>
                </a:solidFill>
              </a:rPr>
              <a:t>conflits d’usage </a:t>
            </a:r>
            <a:r>
              <a:rPr lang="fr-FR" sz="2600" b="1" dirty="0"/>
              <a:t>existants peuvent représenter des </a:t>
            </a:r>
            <a:r>
              <a:rPr lang="fr-FR" sz="2600" b="1" dirty="0">
                <a:solidFill>
                  <a:srgbClr val="FF0000"/>
                </a:solidFill>
              </a:rPr>
              <a:t>obstacles importants</a:t>
            </a:r>
          </a:p>
          <a:p>
            <a:pPr lvl="1">
              <a:lnSpc>
                <a:spcPct val="100000"/>
              </a:lnSpc>
              <a:spcBef>
                <a:spcPts val="0"/>
              </a:spcBef>
              <a:buFont typeface="Wingdings" panose="05000000000000000000" pitchFamily="2" charset="2"/>
              <a:buChar char="Ø"/>
            </a:pPr>
            <a:r>
              <a:rPr lang="fr-FR" sz="2600" b="1" i="1" dirty="0"/>
              <a:t>Nos sociétés seront-elles capables de dépasser ces oppositions au regard des enjeux ?</a:t>
            </a:r>
          </a:p>
          <a:p>
            <a:pPr lvl="1">
              <a:lnSpc>
                <a:spcPct val="100000"/>
              </a:lnSpc>
              <a:spcBef>
                <a:spcPts val="0"/>
              </a:spcBef>
              <a:buFont typeface="Wingdings" panose="05000000000000000000" pitchFamily="2" charset="2"/>
              <a:buChar char="Ø"/>
            </a:pPr>
            <a:r>
              <a:rPr lang="fr-FR" sz="2600" b="1" i="1" dirty="0"/>
              <a:t>Les collectifs citoyens parviendront-ils à pousser les gouvernements et les administrations à travailler différemment ?</a:t>
            </a:r>
          </a:p>
          <a:p>
            <a:pPr lvl="1">
              <a:lnSpc>
                <a:spcPct val="100000"/>
              </a:lnSpc>
              <a:spcBef>
                <a:spcPts val="0"/>
              </a:spcBef>
              <a:buFont typeface="Wingdings" panose="05000000000000000000" pitchFamily="2" charset="2"/>
              <a:buChar char="Ø"/>
            </a:pPr>
            <a:r>
              <a:rPr lang="fr-FR" sz="2600" b="1" i="1" dirty="0"/>
              <a:t>Les nouvelles générations disposeront-elles de la motivation et du pouvoir d’agir indispensables pour faire bouger les lignes ?</a:t>
            </a:r>
          </a:p>
        </p:txBody>
      </p:sp>
      <p:sp>
        <p:nvSpPr>
          <p:cNvPr id="4" name="Espace réservé du pied de page 3">
            <a:extLst>
              <a:ext uri="{FF2B5EF4-FFF2-40B4-BE49-F238E27FC236}">
                <a16:creationId xmlns:a16="http://schemas.microsoft.com/office/drawing/2014/main" id="{A5CC6972-ACAB-0CBD-7D29-0315A3BC5BCA}"/>
              </a:ext>
            </a:extLst>
          </p:cNvPr>
          <p:cNvSpPr>
            <a:spLocks noGrp="1"/>
          </p:cNvSpPr>
          <p:nvPr>
            <p:ph type="ftr" sz="quarter" idx="11"/>
          </p:nvPr>
        </p:nvSpPr>
        <p:spPr/>
        <p:txBody>
          <a:bodyPr/>
          <a:lstStyle/>
          <a:p>
            <a:r>
              <a:rPr lang="fr-FR"/>
              <a:t>C. Ferron-Fédération Promotion Santé_25.11.2025</a:t>
            </a:r>
          </a:p>
        </p:txBody>
      </p:sp>
    </p:spTree>
    <p:extLst>
      <p:ext uri="{BB962C8B-B14F-4D97-AF65-F5344CB8AC3E}">
        <p14:creationId xmlns:p14="http://schemas.microsoft.com/office/powerpoint/2010/main" val="211770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F2EDD1-B66F-D652-A736-976BA8608F6D}"/>
              </a:ext>
            </a:extLst>
          </p:cNvPr>
          <p:cNvSpPr>
            <a:spLocks noGrp="1"/>
          </p:cNvSpPr>
          <p:nvPr>
            <p:ph type="title"/>
          </p:nvPr>
        </p:nvSpPr>
        <p:spPr>
          <a:xfrm>
            <a:off x="838200" y="231229"/>
            <a:ext cx="11061700" cy="1282261"/>
          </a:xfrm>
        </p:spPr>
        <p:txBody>
          <a:bodyPr>
            <a:noAutofit/>
          </a:bodyPr>
          <a:lstStyle/>
          <a:p>
            <a:r>
              <a:rPr lang="fr-FR" sz="3600" b="1" dirty="0">
                <a:solidFill>
                  <a:schemeClr val="accent1"/>
                </a:solidFill>
                <a:latin typeface="+mn-lt"/>
              </a:rPr>
              <a:t>Pour promouvoir « Une Seule Santé »</a:t>
            </a:r>
            <a:br>
              <a:rPr lang="fr-FR" sz="3600" b="1" dirty="0">
                <a:solidFill>
                  <a:schemeClr val="accent1"/>
                </a:solidFill>
                <a:latin typeface="+mn-lt"/>
              </a:rPr>
            </a:br>
            <a:r>
              <a:rPr lang="fr-FR" sz="3600" b="1" i="1" dirty="0">
                <a:solidFill>
                  <a:schemeClr val="accent1"/>
                </a:solidFill>
                <a:latin typeface="+mn-lt"/>
              </a:rPr>
              <a:t>= des besoins de formation et de recherche</a:t>
            </a:r>
            <a:br>
              <a:rPr lang="fr-FR" sz="3600" b="1" dirty="0">
                <a:solidFill>
                  <a:schemeClr val="accent1"/>
                </a:solidFill>
              </a:rPr>
            </a:br>
            <a:r>
              <a:rPr lang="fr-FR" sz="2200" b="1" i="1" dirty="0">
                <a:solidFill>
                  <a:schemeClr val="accent1"/>
                </a:solidFill>
              </a:rPr>
              <a:t>[Conseil scientifique Covid-19, « One </a:t>
            </a:r>
            <a:r>
              <a:rPr lang="fr-FR" sz="2200" b="1" i="1" dirty="0" err="1">
                <a:solidFill>
                  <a:schemeClr val="accent1"/>
                </a:solidFill>
              </a:rPr>
              <a:t>Health</a:t>
            </a:r>
            <a:r>
              <a:rPr lang="fr-FR" sz="2200" b="1" i="1" dirty="0">
                <a:solidFill>
                  <a:schemeClr val="accent1"/>
                </a:solidFill>
              </a:rPr>
              <a:t> » (une seule santé ) - Santé humaine, animale, environnement : les leçons de la crise », 8 février 2022]</a:t>
            </a:r>
          </a:p>
        </p:txBody>
      </p:sp>
      <p:sp>
        <p:nvSpPr>
          <p:cNvPr id="3" name="Espace réservé du contenu 2">
            <a:extLst>
              <a:ext uri="{FF2B5EF4-FFF2-40B4-BE49-F238E27FC236}">
                <a16:creationId xmlns:a16="http://schemas.microsoft.com/office/drawing/2014/main" id="{27CA15A9-9895-7B61-C703-DFC514F45330}"/>
              </a:ext>
            </a:extLst>
          </p:cNvPr>
          <p:cNvSpPr>
            <a:spLocks noGrp="1"/>
          </p:cNvSpPr>
          <p:nvPr>
            <p:ph idx="1"/>
          </p:nvPr>
        </p:nvSpPr>
        <p:spPr>
          <a:xfrm>
            <a:off x="838200" y="1714500"/>
            <a:ext cx="10515600" cy="4912271"/>
          </a:xfrm>
        </p:spPr>
        <p:txBody>
          <a:bodyPr>
            <a:noAutofit/>
          </a:bodyPr>
          <a:lstStyle/>
          <a:p>
            <a:pPr>
              <a:lnSpc>
                <a:spcPct val="100000"/>
              </a:lnSpc>
              <a:spcBef>
                <a:spcPts val="0"/>
              </a:spcBef>
            </a:pPr>
            <a:r>
              <a:rPr lang="fr-FR" sz="2400" b="1" dirty="0"/>
              <a:t>Des actions concrètes </a:t>
            </a:r>
            <a:r>
              <a:rPr lang="fr-FR" sz="2400" b="1" dirty="0">
                <a:solidFill>
                  <a:srgbClr val="FF0000"/>
                </a:solidFill>
              </a:rPr>
              <a:t>de recherche et de surveillance </a:t>
            </a:r>
            <a:r>
              <a:rPr lang="fr-FR" sz="2400" b="1" dirty="0">
                <a:solidFill>
                  <a:schemeClr val="accent1"/>
                </a:solidFill>
              </a:rPr>
              <a:t>sur les émergences, de leur prévention à leur gestion en passant par l’anticipation et la détection précoce au niveau national, régional et international</a:t>
            </a:r>
          </a:p>
          <a:p>
            <a:pPr>
              <a:lnSpc>
                <a:spcPct val="100000"/>
              </a:lnSpc>
              <a:spcBef>
                <a:spcPts val="0"/>
              </a:spcBef>
            </a:pPr>
            <a:r>
              <a:rPr lang="fr-FR" sz="2400" b="1" dirty="0"/>
              <a:t>Un changement de paradigme </a:t>
            </a:r>
            <a:r>
              <a:rPr lang="fr-FR" sz="2400" b="1" dirty="0">
                <a:solidFill>
                  <a:srgbClr val="0070C0"/>
                </a:solidFill>
              </a:rPr>
              <a:t>dans la </a:t>
            </a:r>
            <a:r>
              <a:rPr lang="fr-FR" sz="2400" b="1" dirty="0">
                <a:solidFill>
                  <a:srgbClr val="FF0000"/>
                </a:solidFill>
              </a:rPr>
              <a:t>formation</a:t>
            </a:r>
            <a:r>
              <a:rPr lang="fr-FR" sz="2400" b="1" dirty="0">
                <a:solidFill>
                  <a:srgbClr val="0070C0"/>
                </a:solidFill>
              </a:rPr>
              <a:t> des professionnels de santé et des décideurs</a:t>
            </a:r>
          </a:p>
          <a:p>
            <a:pPr>
              <a:lnSpc>
                <a:spcPct val="100000"/>
              </a:lnSpc>
              <a:spcBef>
                <a:spcPts val="0"/>
              </a:spcBef>
            </a:pPr>
            <a:r>
              <a:rPr lang="fr-FR" sz="2400" b="1" dirty="0"/>
              <a:t>Développement d’une </a:t>
            </a:r>
            <a:r>
              <a:rPr lang="fr-FR" sz="2400" b="1" dirty="0">
                <a:solidFill>
                  <a:srgbClr val="0070C0"/>
                </a:solidFill>
              </a:rPr>
              <a:t>éducation à la complexité </a:t>
            </a:r>
            <a:r>
              <a:rPr lang="fr-FR" sz="2400" b="1" dirty="0"/>
              <a:t>avec </a:t>
            </a:r>
            <a:r>
              <a:rPr lang="fr-FR" sz="2400" b="1" dirty="0">
                <a:solidFill>
                  <a:srgbClr val="FF0000"/>
                </a:solidFill>
              </a:rPr>
              <a:t>acquisition de compétences</a:t>
            </a:r>
            <a:r>
              <a:rPr lang="fr-FR" sz="2400" b="1" dirty="0"/>
              <a:t> mobilisables dans de nombreux contextes </a:t>
            </a:r>
            <a:r>
              <a:rPr lang="fr-FR" sz="2400" b="1" i="1" dirty="0"/>
              <a:t>(biodiversité, changement climatique, transition socio-écologique…)</a:t>
            </a:r>
          </a:p>
          <a:p>
            <a:pPr marL="0" indent="0">
              <a:lnSpc>
                <a:spcPct val="100000"/>
              </a:lnSpc>
              <a:spcBef>
                <a:spcPts val="0"/>
              </a:spcBef>
              <a:buNone/>
            </a:pPr>
            <a:r>
              <a:rPr lang="fr-FR" sz="2200" b="1" i="1" dirty="0">
                <a:solidFill>
                  <a:srgbClr val="0070C0"/>
                </a:solidFill>
              </a:rPr>
              <a:t>= &gt; Faire de chaque </a:t>
            </a:r>
            <a:r>
              <a:rPr lang="fr-FR" sz="2200" b="1" i="1" dirty="0" err="1">
                <a:solidFill>
                  <a:srgbClr val="0070C0"/>
                </a:solidFill>
              </a:rPr>
              <a:t>participant.e</a:t>
            </a:r>
            <a:r>
              <a:rPr lang="fr-FR" sz="2200" b="1" i="1" dirty="0">
                <a:solidFill>
                  <a:srgbClr val="0070C0"/>
                </a:solidFill>
              </a:rPr>
              <a:t> </a:t>
            </a:r>
            <a:r>
              <a:rPr lang="fr-FR" sz="2200" b="1" i="1" dirty="0" err="1">
                <a:solidFill>
                  <a:srgbClr val="0070C0"/>
                </a:solidFill>
              </a:rPr>
              <a:t>un.e</a:t>
            </a:r>
            <a:r>
              <a:rPr lang="fr-FR" sz="2200" b="1" i="1" dirty="0">
                <a:solidFill>
                  <a:srgbClr val="0070C0"/>
                </a:solidFill>
              </a:rPr>
              <a:t> </a:t>
            </a:r>
            <a:r>
              <a:rPr lang="fr-FR" sz="2200" b="1" i="1" dirty="0" err="1">
                <a:solidFill>
                  <a:srgbClr val="0070C0"/>
                </a:solidFill>
              </a:rPr>
              <a:t>ambassadeur.rice</a:t>
            </a:r>
            <a:r>
              <a:rPr lang="fr-FR" sz="2200" b="1" i="1" dirty="0">
                <a:solidFill>
                  <a:srgbClr val="0070C0"/>
                </a:solidFill>
              </a:rPr>
              <a:t> de cette démarche dans son territoire et sa structure</a:t>
            </a:r>
          </a:p>
          <a:p>
            <a:pPr marL="0" indent="0">
              <a:lnSpc>
                <a:spcPct val="100000"/>
              </a:lnSpc>
              <a:spcBef>
                <a:spcPts val="0"/>
              </a:spcBef>
              <a:buNone/>
            </a:pPr>
            <a:r>
              <a:rPr lang="fr-FR" sz="2200" b="1" i="1" dirty="0">
                <a:solidFill>
                  <a:srgbClr val="0070C0"/>
                </a:solidFill>
              </a:rPr>
              <a:t>=&gt; Montrer qu’en plus d’être « une grande idée », l’approche « Une Seule Santé » peut devenir une réalité concrète à l’échelle des territoires, des pays et de la planète toute entière </a:t>
            </a:r>
            <a:r>
              <a:rPr lang="fr-FR" sz="2000" i="1" dirty="0"/>
              <a:t>(Module « One </a:t>
            </a:r>
            <a:r>
              <a:rPr lang="fr-FR" sz="2000" i="1" dirty="0" err="1"/>
              <a:t>Health</a:t>
            </a:r>
            <a:r>
              <a:rPr lang="fr-FR" sz="2000" i="1" dirty="0"/>
              <a:t> » Université d’été francophone en santé publique de Besançon 2022)</a:t>
            </a:r>
            <a:endParaRPr lang="fr-FR" sz="2000" b="1" i="1" dirty="0">
              <a:solidFill>
                <a:srgbClr val="0070C0"/>
              </a:solidFill>
            </a:endParaRPr>
          </a:p>
        </p:txBody>
      </p:sp>
      <p:sp>
        <p:nvSpPr>
          <p:cNvPr id="4" name="Espace réservé du pied de page 3">
            <a:extLst>
              <a:ext uri="{FF2B5EF4-FFF2-40B4-BE49-F238E27FC236}">
                <a16:creationId xmlns:a16="http://schemas.microsoft.com/office/drawing/2014/main" id="{B9382EE8-54C0-8A4D-1B31-6E3A875EB630}"/>
              </a:ext>
            </a:extLst>
          </p:cNvPr>
          <p:cNvSpPr>
            <a:spLocks noGrp="1"/>
          </p:cNvSpPr>
          <p:nvPr>
            <p:ph type="ftr" sz="quarter" idx="11"/>
          </p:nvPr>
        </p:nvSpPr>
        <p:spPr/>
        <p:txBody>
          <a:bodyPr/>
          <a:lstStyle/>
          <a:p>
            <a:r>
              <a:rPr lang="fr-FR"/>
              <a:t>C. Ferron-Fédération Promotion Santé_25.11.2025</a:t>
            </a:r>
          </a:p>
        </p:txBody>
      </p:sp>
    </p:spTree>
    <p:extLst>
      <p:ext uri="{BB962C8B-B14F-4D97-AF65-F5344CB8AC3E}">
        <p14:creationId xmlns:p14="http://schemas.microsoft.com/office/powerpoint/2010/main" val="389405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534684-776B-4A6E-8B19-84CF66A3DFC8}"/>
              </a:ext>
            </a:extLst>
          </p:cNvPr>
          <p:cNvSpPr>
            <a:spLocks noGrp="1"/>
          </p:cNvSpPr>
          <p:nvPr>
            <p:ph type="title"/>
          </p:nvPr>
        </p:nvSpPr>
        <p:spPr>
          <a:xfrm>
            <a:off x="838200" y="134471"/>
            <a:ext cx="10515600" cy="597049"/>
          </a:xfrm>
        </p:spPr>
        <p:txBody>
          <a:bodyPr>
            <a:normAutofit fontScale="90000"/>
          </a:bodyPr>
          <a:lstStyle/>
          <a:p>
            <a:r>
              <a:rPr lang="fr-FR" b="1" dirty="0">
                <a:solidFill>
                  <a:srgbClr val="0070C0"/>
                </a:solidFill>
                <a:latin typeface="+mn-lt"/>
              </a:rPr>
              <a:t>Conclusion – Les principaux enjeux</a:t>
            </a:r>
          </a:p>
        </p:txBody>
      </p:sp>
      <p:sp>
        <p:nvSpPr>
          <p:cNvPr id="3" name="Espace réservé du contenu 2">
            <a:extLst>
              <a:ext uri="{FF2B5EF4-FFF2-40B4-BE49-F238E27FC236}">
                <a16:creationId xmlns:a16="http://schemas.microsoft.com/office/drawing/2014/main" id="{6E7D24D5-BA07-4080-BBAF-C1C7A10FE7D4}"/>
              </a:ext>
            </a:extLst>
          </p:cNvPr>
          <p:cNvSpPr>
            <a:spLocks noGrp="1"/>
          </p:cNvSpPr>
          <p:nvPr>
            <p:ph idx="1"/>
          </p:nvPr>
        </p:nvSpPr>
        <p:spPr>
          <a:xfrm>
            <a:off x="618565" y="1110342"/>
            <a:ext cx="10927976" cy="5496645"/>
          </a:xfrm>
        </p:spPr>
        <p:txBody>
          <a:bodyPr>
            <a:noAutofit/>
          </a:bodyPr>
          <a:lstStyle/>
          <a:p>
            <a:pPr>
              <a:lnSpc>
                <a:spcPct val="100000"/>
              </a:lnSpc>
              <a:spcBef>
                <a:spcPts val="0"/>
              </a:spcBef>
            </a:pPr>
            <a:r>
              <a:rPr lang="fr-FR" b="1" dirty="0">
                <a:solidFill>
                  <a:srgbClr val="0070C0"/>
                </a:solidFill>
              </a:rPr>
              <a:t>« Intégrer véritablement les </a:t>
            </a:r>
            <a:r>
              <a:rPr lang="fr-FR" b="1" u="sng" dirty="0">
                <a:solidFill>
                  <a:srgbClr val="0070C0"/>
                </a:solidFill>
              </a:rPr>
              <a:t>trois dimensions </a:t>
            </a:r>
            <a:r>
              <a:rPr lang="fr-FR" b="1" dirty="0">
                <a:solidFill>
                  <a:srgbClr val="0070C0"/>
                </a:solidFill>
              </a:rPr>
              <a:t>de la santé humaine, animale et environnementale </a:t>
            </a:r>
            <a:r>
              <a:rPr lang="fr-FR" b="1" dirty="0"/>
              <a:t>dans les décisions, les recherches et les pratiques</a:t>
            </a:r>
            <a:endParaRPr lang="fr-FR" b="1" dirty="0">
              <a:solidFill>
                <a:srgbClr val="0070C0"/>
              </a:solidFill>
            </a:endParaRPr>
          </a:p>
          <a:p>
            <a:pPr>
              <a:lnSpc>
                <a:spcPct val="100000"/>
              </a:lnSpc>
              <a:spcBef>
                <a:spcPts val="0"/>
              </a:spcBef>
            </a:pPr>
            <a:r>
              <a:rPr lang="fr-FR" b="1" dirty="0">
                <a:solidFill>
                  <a:srgbClr val="0070C0"/>
                </a:solidFill>
              </a:rPr>
              <a:t>Transformer en </a:t>
            </a:r>
            <a:r>
              <a:rPr lang="fr-FR" b="1" u="sng" dirty="0">
                <a:solidFill>
                  <a:srgbClr val="0070C0"/>
                </a:solidFill>
              </a:rPr>
              <a:t>politiques</a:t>
            </a:r>
            <a:r>
              <a:rPr lang="fr-FR" b="1" dirty="0">
                <a:solidFill>
                  <a:srgbClr val="0070C0"/>
                </a:solidFill>
              </a:rPr>
              <a:t> les concepts novateurs et ambitieux</a:t>
            </a:r>
            <a:r>
              <a:rPr lang="fr-FR" b="1" dirty="0"/>
              <a:t>, avancés depuis vingt ans, pour proposer un progrès dans ce domaine »</a:t>
            </a:r>
            <a:r>
              <a:rPr lang="fr-FR" b="1" dirty="0">
                <a:solidFill>
                  <a:srgbClr val="0070C0"/>
                </a:solidFill>
              </a:rPr>
              <a:t> </a:t>
            </a:r>
            <a:r>
              <a:rPr lang="fr-FR" i="1" dirty="0"/>
              <a:t>(Morand S. et al., De One </a:t>
            </a:r>
            <a:r>
              <a:rPr lang="fr-FR" i="1" dirty="0" err="1"/>
              <a:t>Health</a:t>
            </a:r>
            <a:r>
              <a:rPr lang="fr-FR" i="1" dirty="0"/>
              <a:t> à </a:t>
            </a:r>
            <a:r>
              <a:rPr lang="fr-FR" i="1" dirty="0" err="1"/>
              <a:t>Ecohealth</a:t>
            </a:r>
            <a:r>
              <a:rPr lang="fr-FR" i="1" dirty="0"/>
              <a:t>, cartographie du chantier inachevé de l’intégration des santés humaine, animale et environnementale, IDDRI, 2020)</a:t>
            </a:r>
          </a:p>
          <a:p>
            <a:pPr>
              <a:lnSpc>
                <a:spcPct val="100000"/>
              </a:lnSpc>
              <a:spcBef>
                <a:spcPts val="0"/>
              </a:spcBef>
            </a:pPr>
            <a:r>
              <a:rPr lang="fr-FR" b="1" dirty="0">
                <a:solidFill>
                  <a:srgbClr val="0070C0"/>
                </a:solidFill>
              </a:rPr>
              <a:t>Soutenir les </a:t>
            </a:r>
            <a:r>
              <a:rPr lang="fr-FR" b="1" u="sng" dirty="0">
                <a:solidFill>
                  <a:srgbClr val="0070C0"/>
                </a:solidFill>
              </a:rPr>
              <a:t>collectifs intersectoriels compétents et mobilisés au niveau local</a:t>
            </a:r>
            <a:r>
              <a:rPr lang="fr-FR" b="1" dirty="0">
                <a:solidFill>
                  <a:srgbClr val="0070C0"/>
                </a:solidFill>
              </a:rPr>
              <a:t> et surmonter les conflits d’intérêt et conflits d’usage </a:t>
            </a:r>
            <a:r>
              <a:rPr lang="fr-FR" b="1" dirty="0"/>
              <a:t>qui empêchent de progresser </a:t>
            </a:r>
            <a:r>
              <a:rPr lang="fr-FR" i="1" dirty="0"/>
              <a:t>(Module « One </a:t>
            </a:r>
            <a:r>
              <a:rPr lang="fr-FR" i="1" dirty="0" err="1"/>
              <a:t>Health</a:t>
            </a:r>
            <a:r>
              <a:rPr lang="fr-FR" i="1" dirty="0"/>
              <a:t> » Université d’été francophone en santé publique de Besançon 2022)</a:t>
            </a:r>
            <a:endParaRPr lang="fr-FR" b="1" i="1" dirty="0">
              <a:solidFill>
                <a:srgbClr val="0070C0"/>
              </a:solidFill>
            </a:endParaRPr>
          </a:p>
        </p:txBody>
      </p:sp>
      <p:sp>
        <p:nvSpPr>
          <p:cNvPr id="4" name="Espace réservé du pied de page 3">
            <a:extLst>
              <a:ext uri="{FF2B5EF4-FFF2-40B4-BE49-F238E27FC236}">
                <a16:creationId xmlns:a16="http://schemas.microsoft.com/office/drawing/2014/main" id="{093058C9-02E1-EC3B-90E5-D88C26E5ED9D}"/>
              </a:ext>
            </a:extLst>
          </p:cNvPr>
          <p:cNvSpPr>
            <a:spLocks noGrp="1"/>
          </p:cNvSpPr>
          <p:nvPr>
            <p:ph type="ftr" sz="quarter" idx="11"/>
          </p:nvPr>
        </p:nvSpPr>
        <p:spPr/>
        <p:txBody>
          <a:bodyPr/>
          <a:lstStyle/>
          <a:p>
            <a:r>
              <a:rPr lang="fr-FR"/>
              <a:t>C. Ferron-Fédération Promotion Santé_25.11.2025</a:t>
            </a:r>
          </a:p>
        </p:txBody>
      </p:sp>
    </p:spTree>
    <p:extLst>
      <p:ext uri="{BB962C8B-B14F-4D97-AF65-F5344CB8AC3E}">
        <p14:creationId xmlns:p14="http://schemas.microsoft.com/office/powerpoint/2010/main" val="3361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BF5C3-735F-41A2-B9D8-0EB08D1955C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FFF383C-319E-4BF3-A093-BC7E58674066}"/>
              </a:ext>
            </a:extLst>
          </p:cNvPr>
          <p:cNvSpPr>
            <a:spLocks noGrp="1"/>
          </p:cNvSpPr>
          <p:nvPr>
            <p:ph sz="half" idx="1"/>
          </p:nvPr>
        </p:nvSpPr>
        <p:spPr>
          <a:xfrm>
            <a:off x="642937" y="1157288"/>
            <a:ext cx="6480000" cy="5019675"/>
          </a:xfrm>
        </p:spPr>
        <p:txBody>
          <a:bodyPr>
            <a:normAutofit lnSpcReduction="10000"/>
          </a:bodyPr>
          <a:lstStyle/>
          <a:p>
            <a:endParaRPr lang="fr-FR" sz="4800" dirty="0"/>
          </a:p>
          <a:p>
            <a:pPr marL="0" indent="0">
              <a:buNone/>
            </a:pPr>
            <a:r>
              <a:rPr lang="fr-FR" sz="5200" b="1" dirty="0">
                <a:solidFill>
                  <a:srgbClr val="0070C0"/>
                </a:solidFill>
              </a:rPr>
              <a:t>Merci</a:t>
            </a:r>
          </a:p>
          <a:p>
            <a:pPr marL="0" indent="0">
              <a:buNone/>
            </a:pPr>
            <a:r>
              <a:rPr lang="fr-FR" sz="5200" b="1" dirty="0">
                <a:solidFill>
                  <a:srgbClr val="0070C0"/>
                </a:solidFill>
              </a:rPr>
              <a:t>de votre attention !</a:t>
            </a:r>
          </a:p>
          <a:p>
            <a:pPr marL="0" indent="0">
              <a:buNone/>
            </a:pPr>
            <a:endParaRPr lang="fr-FR" sz="5400" dirty="0">
              <a:solidFill>
                <a:srgbClr val="0070C0"/>
              </a:solidFill>
            </a:endParaRPr>
          </a:p>
          <a:p>
            <a:pPr marL="0" indent="0">
              <a:buNone/>
            </a:pPr>
            <a:r>
              <a:rPr lang="fr-FR" sz="4400" b="1" i="1" dirty="0">
                <a:solidFill>
                  <a:srgbClr val="0070C0"/>
                </a:solidFill>
              </a:rPr>
              <a:t>Des questions, des commentaires, des réflexions à partager… ?</a:t>
            </a:r>
          </a:p>
          <a:p>
            <a:pPr marL="0" indent="0">
              <a:buNone/>
            </a:pPr>
            <a:endParaRPr lang="fr-FR" sz="5400" dirty="0">
              <a:solidFill>
                <a:srgbClr val="0070C0"/>
              </a:solidFill>
            </a:endParaRPr>
          </a:p>
        </p:txBody>
      </p:sp>
      <p:pic>
        <p:nvPicPr>
          <p:cNvPr id="1026" name="Picture 2" descr="One Health: Un seul monde, une seule santé | Agreenium">
            <a:extLst>
              <a:ext uri="{FF2B5EF4-FFF2-40B4-BE49-F238E27FC236}">
                <a16:creationId xmlns:a16="http://schemas.microsoft.com/office/drawing/2014/main" id="{9E2D6DAD-9A91-449A-ADE7-3BEC4623AEE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38913" y="1690688"/>
            <a:ext cx="5940996" cy="432000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a:extLst>
              <a:ext uri="{FF2B5EF4-FFF2-40B4-BE49-F238E27FC236}">
                <a16:creationId xmlns:a16="http://schemas.microsoft.com/office/drawing/2014/main" id="{EB91B778-CC84-B660-5834-D2992CA14F87}"/>
              </a:ext>
            </a:extLst>
          </p:cNvPr>
          <p:cNvSpPr>
            <a:spLocks noGrp="1"/>
          </p:cNvSpPr>
          <p:nvPr>
            <p:ph type="ftr" sz="quarter" idx="11"/>
          </p:nvPr>
        </p:nvSpPr>
        <p:spPr/>
        <p:txBody>
          <a:bodyPr/>
          <a:lstStyle/>
          <a:p>
            <a:r>
              <a:rPr lang="fr-FR"/>
              <a:t>C. Ferron-Fédération Promotion Santé_25.11.2025</a:t>
            </a:r>
          </a:p>
        </p:txBody>
      </p:sp>
    </p:spTree>
    <p:extLst>
      <p:ext uri="{BB962C8B-B14F-4D97-AF65-F5344CB8AC3E}">
        <p14:creationId xmlns:p14="http://schemas.microsoft.com/office/powerpoint/2010/main" val="3200999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6CC7284-1865-422F-BAC7-E86F541BA286}"/>
              </a:ext>
            </a:extLst>
          </p:cNvPr>
          <p:cNvSpPr>
            <a:spLocks noGrp="1"/>
          </p:cNvSpPr>
          <p:nvPr>
            <p:ph type="title"/>
          </p:nvPr>
        </p:nvSpPr>
        <p:spPr>
          <a:xfrm>
            <a:off x="572493" y="238539"/>
            <a:ext cx="11018520" cy="1434415"/>
          </a:xfrm>
        </p:spPr>
        <p:txBody>
          <a:bodyPr anchor="b">
            <a:normAutofit/>
          </a:bodyPr>
          <a:lstStyle/>
          <a:p>
            <a:r>
              <a:rPr lang="fr-FR" sz="2200" b="1" dirty="0">
                <a:solidFill>
                  <a:schemeClr val="accent1"/>
                </a:solidFill>
                <a:latin typeface="Calibri" panose="020F0502020204030204" pitchFamily="34" charset="0"/>
                <a:cs typeface="Calibri" panose="020F0502020204030204" pitchFamily="34" charset="0"/>
              </a:rPr>
              <a:t>Plusieurs concepts émergents proposent d’intégrer la santé humaine à son environnement animal et écologique</a:t>
            </a:r>
            <a:br>
              <a:rPr lang="fr-FR" sz="2200" b="1" i="1" dirty="0">
                <a:solidFill>
                  <a:schemeClr val="accent1"/>
                </a:solidFill>
                <a:latin typeface="Calibri" panose="020F0502020204030204" pitchFamily="34" charset="0"/>
                <a:cs typeface="Calibri" panose="020F0502020204030204" pitchFamily="34" charset="0"/>
              </a:rPr>
            </a:br>
            <a:r>
              <a:rPr lang="fr-FR" sz="2000" b="1" i="1" dirty="0">
                <a:solidFill>
                  <a:schemeClr val="accent1"/>
                </a:solidFill>
                <a:latin typeface="Calibri Light" panose="020F0302020204030204" pitchFamily="34" charset="0"/>
                <a:cs typeface="Calibri Light" panose="020F0302020204030204" pitchFamily="34" charset="0"/>
              </a:rPr>
              <a:t>(Morand S. et al., De One </a:t>
            </a:r>
            <a:r>
              <a:rPr lang="fr-FR" sz="2000" b="1" i="1" dirty="0" err="1">
                <a:solidFill>
                  <a:schemeClr val="accent1"/>
                </a:solidFill>
                <a:latin typeface="Calibri Light" panose="020F0302020204030204" pitchFamily="34" charset="0"/>
                <a:cs typeface="Calibri Light" panose="020F0302020204030204" pitchFamily="34" charset="0"/>
              </a:rPr>
              <a:t>Health</a:t>
            </a:r>
            <a:r>
              <a:rPr lang="fr-FR" sz="2000" b="1" i="1" dirty="0">
                <a:solidFill>
                  <a:schemeClr val="accent1"/>
                </a:solidFill>
                <a:latin typeface="Calibri Light" panose="020F0302020204030204" pitchFamily="34" charset="0"/>
                <a:cs typeface="Calibri Light" panose="020F0302020204030204" pitchFamily="34" charset="0"/>
              </a:rPr>
              <a:t> à </a:t>
            </a:r>
            <a:r>
              <a:rPr lang="fr-FR" sz="2000" b="1" i="1" dirty="0" err="1">
                <a:solidFill>
                  <a:schemeClr val="accent1"/>
                </a:solidFill>
                <a:latin typeface="Calibri Light" panose="020F0302020204030204" pitchFamily="34" charset="0"/>
                <a:cs typeface="Calibri Light" panose="020F0302020204030204" pitchFamily="34" charset="0"/>
              </a:rPr>
              <a:t>Ecohealth</a:t>
            </a:r>
            <a:r>
              <a:rPr lang="fr-FR" sz="2000" b="1" i="1" dirty="0">
                <a:solidFill>
                  <a:schemeClr val="accent1"/>
                </a:solidFill>
                <a:latin typeface="Calibri Light" panose="020F0302020204030204" pitchFamily="34" charset="0"/>
                <a:cs typeface="Calibri Light" panose="020F0302020204030204" pitchFamily="34" charset="0"/>
              </a:rPr>
              <a:t>, cartographie du chantier inachevé de l’intégration des santés humaine, animale et environnementale, IDDRI, 2020)</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A28208F-057F-4C71-AA0D-96A81CECA7CE}"/>
              </a:ext>
            </a:extLst>
          </p:cNvPr>
          <p:cNvSpPr>
            <a:spLocks noGrp="1"/>
          </p:cNvSpPr>
          <p:nvPr>
            <p:ph idx="1"/>
          </p:nvPr>
        </p:nvSpPr>
        <p:spPr>
          <a:xfrm>
            <a:off x="572493" y="2071316"/>
            <a:ext cx="6713552" cy="4119172"/>
          </a:xfrm>
        </p:spPr>
        <p:txBody>
          <a:bodyPr anchor="t">
            <a:normAutofit fontScale="92500" lnSpcReduction="10000"/>
          </a:bodyPr>
          <a:lstStyle/>
          <a:p>
            <a:r>
              <a:rPr lang="fr-FR" b="1" dirty="0">
                <a:latin typeface="Calibri" panose="020F0502020204030204" pitchFamily="34" charset="0"/>
                <a:cs typeface="Calibri" panose="020F0502020204030204" pitchFamily="34" charset="0"/>
              </a:rPr>
              <a:t>L’émergence de ces concepts se situe dans le contexte </a:t>
            </a:r>
            <a:r>
              <a:rPr lang="fr-FR" b="1" dirty="0">
                <a:solidFill>
                  <a:schemeClr val="accent1"/>
                </a:solidFill>
                <a:latin typeface="Calibri" panose="020F0502020204030204" pitchFamily="34" charset="0"/>
                <a:cs typeface="Calibri" panose="020F0502020204030204" pitchFamily="34" charset="0"/>
              </a:rPr>
              <a:t>du</a:t>
            </a:r>
            <a:r>
              <a:rPr lang="fr-FR" b="1" i="0" u="none" strike="noStrike" baseline="0" dirty="0">
                <a:solidFill>
                  <a:schemeClr val="accent1"/>
                </a:solidFill>
                <a:latin typeface="Calibri" panose="020F0502020204030204" pitchFamily="34" charset="0"/>
                <a:cs typeface="Calibri" panose="020F0502020204030204" pitchFamily="34" charset="0"/>
              </a:rPr>
              <a:t> réchauffement climatique, de l’effondrement de la biodiversité et de la mondialisation économique</a:t>
            </a:r>
          </a:p>
          <a:p>
            <a:pPr>
              <a:buFont typeface="Wingdings" panose="05000000000000000000" pitchFamily="2" charset="2"/>
              <a:buChar char="v"/>
            </a:pPr>
            <a:r>
              <a:rPr lang="fr-FR" b="1" dirty="0">
                <a:latin typeface="Calibri" panose="020F0502020204030204" pitchFamily="34" charset="0"/>
                <a:cs typeface="Calibri" panose="020F0502020204030204" pitchFamily="34" charset="0"/>
              </a:rPr>
              <a:t>Global </a:t>
            </a:r>
            <a:r>
              <a:rPr lang="fr-FR" b="1" dirty="0" err="1">
                <a:latin typeface="Calibri" panose="020F0502020204030204" pitchFamily="34" charset="0"/>
                <a:cs typeface="Calibri" panose="020F0502020204030204" pitchFamily="34" charset="0"/>
              </a:rPr>
              <a:t>Health</a:t>
            </a:r>
            <a:r>
              <a:rPr lang="fr-FR" b="1" dirty="0">
                <a:latin typeface="Calibri" panose="020F0502020204030204" pitchFamily="34" charset="0"/>
                <a:cs typeface="Calibri" panose="020F0502020204030204" pitchFamily="34" charset="0"/>
              </a:rPr>
              <a:t>, Eco </a:t>
            </a:r>
            <a:r>
              <a:rPr lang="fr-FR" b="1" dirty="0" err="1">
                <a:latin typeface="Calibri" panose="020F0502020204030204" pitchFamily="34" charset="0"/>
                <a:cs typeface="Calibri" panose="020F0502020204030204" pitchFamily="34" charset="0"/>
              </a:rPr>
              <a:t>Health</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Planetary</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Health</a:t>
            </a:r>
            <a:r>
              <a:rPr lang="fr-FR" b="1" dirty="0">
                <a:latin typeface="Calibri" panose="020F0502020204030204" pitchFamily="34" charset="0"/>
                <a:cs typeface="Calibri" panose="020F0502020204030204" pitchFamily="34" charset="0"/>
              </a:rPr>
              <a:t>…</a:t>
            </a:r>
          </a:p>
          <a:p>
            <a:pPr>
              <a:buFont typeface="Wingdings" panose="05000000000000000000" pitchFamily="2" charset="2"/>
              <a:buChar char="v"/>
            </a:pPr>
            <a:r>
              <a:rPr lang="fr-FR" b="1" dirty="0">
                <a:solidFill>
                  <a:srgbClr val="FF0000"/>
                </a:solidFill>
                <a:latin typeface="Calibri" panose="020F0502020204030204" pitchFamily="34" charset="0"/>
                <a:cs typeface="Calibri" panose="020F0502020204030204" pitchFamily="34" charset="0"/>
              </a:rPr>
              <a:t>One </a:t>
            </a:r>
            <a:r>
              <a:rPr lang="fr-FR" b="1" dirty="0" err="1">
                <a:solidFill>
                  <a:srgbClr val="FF0000"/>
                </a:solidFill>
                <a:latin typeface="Calibri" panose="020F0502020204030204" pitchFamily="34" charset="0"/>
                <a:cs typeface="Calibri" panose="020F0502020204030204" pitchFamily="34" charset="0"/>
              </a:rPr>
              <a:t>Health</a:t>
            </a:r>
            <a:r>
              <a:rPr lang="fr-FR" b="1" dirty="0">
                <a:solidFill>
                  <a:srgbClr val="FF0000"/>
                </a:solidFill>
                <a:latin typeface="Calibri" panose="020F0502020204030204" pitchFamily="34" charset="0"/>
                <a:cs typeface="Calibri" panose="020F0502020204030204" pitchFamily="34" charset="0"/>
              </a:rPr>
              <a:t> – « Une Seule Santé »</a:t>
            </a:r>
          </a:p>
          <a:p>
            <a:pPr marL="0" indent="0">
              <a:buNone/>
            </a:pPr>
            <a:endParaRPr lang="fr-FR" sz="2000" b="1" i="1" dirty="0">
              <a:latin typeface="Calibri" panose="020F0502020204030204" pitchFamily="34" charset="0"/>
              <a:cs typeface="Calibri" panose="020F0502020204030204" pitchFamily="34" charset="0"/>
            </a:endParaRPr>
          </a:p>
          <a:p>
            <a:pPr marL="0" indent="0">
              <a:buNone/>
            </a:pPr>
            <a:r>
              <a:rPr lang="fr-FR" sz="2000" b="1" i="1" dirty="0">
                <a:latin typeface="Calibri" panose="020F0502020204030204" pitchFamily="34" charset="0"/>
                <a:cs typeface="Calibri" panose="020F0502020204030204" pitchFamily="34" charset="0"/>
              </a:rPr>
              <a:t>[Infographie London </a:t>
            </a:r>
            <a:r>
              <a:rPr lang="fr-FR" sz="2000" b="1" i="1" dirty="0" err="1">
                <a:latin typeface="Calibri" panose="020F0502020204030204" pitchFamily="34" charset="0"/>
                <a:cs typeface="Calibri" panose="020F0502020204030204" pitchFamily="34" charset="0"/>
              </a:rPr>
              <a:t>School</a:t>
            </a:r>
            <a:r>
              <a:rPr lang="fr-FR" sz="2000" b="1" i="1" dirty="0">
                <a:latin typeface="Calibri" panose="020F0502020204030204" pitchFamily="34" charset="0"/>
                <a:cs typeface="Calibri" panose="020F0502020204030204" pitchFamily="34" charset="0"/>
              </a:rPr>
              <a:t> of </a:t>
            </a:r>
            <a:r>
              <a:rPr lang="fr-FR" sz="2000" b="1" i="1" dirty="0" err="1">
                <a:latin typeface="Calibri" panose="020F0502020204030204" pitchFamily="34" charset="0"/>
                <a:cs typeface="Calibri" panose="020F0502020204030204" pitchFamily="34" charset="0"/>
              </a:rPr>
              <a:t>Hygiene</a:t>
            </a:r>
            <a:r>
              <a:rPr lang="fr-FR" sz="2000" b="1" i="1" dirty="0">
                <a:latin typeface="Calibri" panose="020F0502020204030204" pitchFamily="34" charset="0"/>
                <a:cs typeface="Calibri" panose="020F0502020204030204" pitchFamily="34" charset="0"/>
              </a:rPr>
              <a:t> and Tropical </a:t>
            </a:r>
            <a:r>
              <a:rPr lang="fr-FR" sz="2000" b="1" i="1" dirty="0" err="1">
                <a:latin typeface="Calibri" panose="020F0502020204030204" pitchFamily="34" charset="0"/>
                <a:cs typeface="Calibri" panose="020F0502020204030204" pitchFamily="34" charset="0"/>
              </a:rPr>
              <a:t>Medicine</a:t>
            </a:r>
            <a:r>
              <a:rPr lang="fr-FR" sz="2000" b="1" i="1" dirty="0">
                <a:latin typeface="Calibri" panose="020F0502020204030204" pitchFamily="34" charset="0"/>
                <a:cs typeface="Calibri" panose="020F0502020204030204" pitchFamily="34" charset="0"/>
              </a:rPr>
              <a:t> (novembre 2020)</a:t>
            </a:r>
          </a:p>
          <a:p>
            <a:pPr marL="0" indent="0">
              <a:buNone/>
            </a:pPr>
            <a:r>
              <a:rPr lang="fr-FR" sz="2000" b="1" i="1" dirty="0">
                <a:latin typeface="Calibri" panose="020F0502020204030204" pitchFamily="34" charset="0"/>
                <a:cs typeface="Calibri" panose="020F0502020204030204" pitchFamily="34" charset="0"/>
                <a:hlinkClick r:id="rId2"/>
              </a:rPr>
              <a:t>https://www.lshtm.ac.uk/newsevents/events/one-health-ecohealth-and-planetary-health-bridging-disciplines-post-covid-19</a:t>
            </a:r>
            <a:r>
              <a:rPr lang="fr-FR" sz="2000" b="1" i="1" dirty="0">
                <a:latin typeface="Calibri" panose="020F0502020204030204" pitchFamily="34" charset="0"/>
                <a:cs typeface="Calibri" panose="020F0502020204030204" pitchFamily="34" charset="0"/>
              </a:rPr>
              <a:t>]</a:t>
            </a:r>
          </a:p>
        </p:txBody>
      </p:sp>
      <p:pic>
        <p:nvPicPr>
          <p:cNvPr id="1026" name="Picture 2" descr="Three images set in a venn diagram layout showing earth for planetary health, cattle for one health and a rainforest for eco-health">
            <a:extLst>
              <a:ext uri="{FF2B5EF4-FFF2-40B4-BE49-F238E27FC236}">
                <a16:creationId xmlns:a16="http://schemas.microsoft.com/office/drawing/2014/main" id="{40D627B9-11CE-F03E-4FF1-F5AE927951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8" r="18666"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a:extLst>
              <a:ext uri="{FF2B5EF4-FFF2-40B4-BE49-F238E27FC236}">
                <a16:creationId xmlns:a16="http://schemas.microsoft.com/office/drawing/2014/main" id="{9869BA3D-74F2-9E82-592B-0C9956FBC76B}"/>
              </a:ext>
            </a:extLst>
          </p:cNvPr>
          <p:cNvSpPr>
            <a:spLocks noGrp="1"/>
          </p:cNvSpPr>
          <p:nvPr>
            <p:ph type="ftr" sz="quarter" idx="11"/>
          </p:nvPr>
        </p:nvSpPr>
        <p:spPr/>
        <p:txBody>
          <a:bodyPr/>
          <a:lstStyle/>
          <a:p>
            <a:r>
              <a:rPr lang="fr-FR"/>
              <a:t>C. Ferron-Fédération Promotion Santé_25.11.2025</a:t>
            </a:r>
          </a:p>
        </p:txBody>
      </p:sp>
    </p:spTree>
    <p:extLst>
      <p:ext uri="{BB962C8B-B14F-4D97-AF65-F5344CB8AC3E}">
        <p14:creationId xmlns:p14="http://schemas.microsoft.com/office/powerpoint/2010/main" val="476007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AEEA142-092C-4E56-B525-7BD9334CE00B}"/>
              </a:ext>
            </a:extLst>
          </p:cNvPr>
          <p:cNvSpPr>
            <a:spLocks noGrp="1"/>
          </p:cNvSpPr>
          <p:nvPr>
            <p:ph type="title"/>
          </p:nvPr>
        </p:nvSpPr>
        <p:spPr/>
        <p:txBody>
          <a:bodyPr>
            <a:normAutofit fontScale="90000"/>
          </a:bodyPr>
          <a:lstStyle/>
          <a:p>
            <a:r>
              <a:rPr lang="fr-FR" sz="3600" b="1" i="1" dirty="0">
                <a:solidFill>
                  <a:srgbClr val="0070C0"/>
                </a:solidFill>
              </a:rPr>
              <a:t>Hélène </a:t>
            </a:r>
            <a:r>
              <a:rPr lang="fr-FR" sz="3600" b="1" i="1" dirty="0" err="1">
                <a:solidFill>
                  <a:srgbClr val="0070C0"/>
                </a:solidFill>
              </a:rPr>
              <a:t>Soubelet</a:t>
            </a:r>
            <a:r>
              <a:rPr lang="fr-FR" sz="3600" b="1" i="1" dirty="0">
                <a:solidFill>
                  <a:srgbClr val="0070C0"/>
                </a:solidFill>
              </a:rPr>
              <a:t> (Directrice Fondation pour la Recherche sur la Biodiversité) – Congrès SFSP octobre 2021</a:t>
            </a:r>
            <a:br>
              <a:rPr lang="fr-FR" sz="3600" b="1" i="1" dirty="0">
                <a:solidFill>
                  <a:srgbClr val="0070C0"/>
                </a:solidFill>
              </a:rPr>
            </a:br>
            <a:r>
              <a:rPr lang="fr-FR" sz="3600" b="1" dirty="0">
                <a:solidFill>
                  <a:srgbClr val="0070C0"/>
                </a:solidFill>
              </a:rPr>
              <a:t>« Initiative One </a:t>
            </a:r>
            <a:r>
              <a:rPr lang="fr-FR" sz="3600" b="1" dirty="0" err="1">
                <a:solidFill>
                  <a:srgbClr val="0070C0"/>
                </a:solidFill>
              </a:rPr>
              <a:t>Health</a:t>
            </a:r>
            <a:r>
              <a:rPr lang="fr-FR" sz="3600" b="1" dirty="0">
                <a:solidFill>
                  <a:srgbClr val="0070C0"/>
                </a:solidFill>
              </a:rPr>
              <a:t> - </a:t>
            </a:r>
            <a:r>
              <a:rPr lang="fr-FR" sz="3600" b="1" dirty="0">
                <a:solidFill>
                  <a:srgbClr val="FF0000"/>
                </a:solidFill>
              </a:rPr>
              <a:t>Trois piliers </a:t>
            </a:r>
            <a:r>
              <a:rPr lang="fr-FR" sz="3600" b="1" dirty="0">
                <a:solidFill>
                  <a:srgbClr val="0070C0"/>
                </a:solidFill>
              </a:rPr>
              <a:t>pour une urgence »</a:t>
            </a:r>
          </a:p>
        </p:txBody>
      </p:sp>
      <p:pic>
        <p:nvPicPr>
          <p:cNvPr id="12" name="Espace réservé du contenu 11">
            <a:extLst>
              <a:ext uri="{FF2B5EF4-FFF2-40B4-BE49-F238E27FC236}">
                <a16:creationId xmlns:a16="http://schemas.microsoft.com/office/drawing/2014/main" id="{F44EE42A-C5DF-467A-B4A4-4462F51A1429}"/>
              </a:ext>
            </a:extLst>
          </p:cNvPr>
          <p:cNvPicPr>
            <a:picLocks noGrp="1" noChangeAspect="1"/>
          </p:cNvPicPr>
          <p:nvPr>
            <p:ph sz="half" idx="1"/>
          </p:nvPr>
        </p:nvPicPr>
        <p:blipFill>
          <a:blip r:embed="rId2"/>
          <a:stretch>
            <a:fillRect/>
          </a:stretch>
        </p:blipFill>
        <p:spPr>
          <a:xfrm>
            <a:off x="336000" y="1805677"/>
            <a:ext cx="5760000" cy="5023058"/>
          </a:xfrm>
        </p:spPr>
      </p:pic>
      <p:sp>
        <p:nvSpPr>
          <p:cNvPr id="8" name="Espace réservé du contenu 7">
            <a:extLst>
              <a:ext uri="{FF2B5EF4-FFF2-40B4-BE49-F238E27FC236}">
                <a16:creationId xmlns:a16="http://schemas.microsoft.com/office/drawing/2014/main" id="{997D4930-BC8A-4FE0-BDD9-6DBDF56F97F6}"/>
              </a:ext>
            </a:extLst>
          </p:cNvPr>
          <p:cNvSpPr>
            <a:spLocks noGrp="1"/>
          </p:cNvSpPr>
          <p:nvPr>
            <p:ph sz="half" idx="2"/>
          </p:nvPr>
        </p:nvSpPr>
        <p:spPr>
          <a:xfrm>
            <a:off x="6615953" y="2088776"/>
            <a:ext cx="5100918" cy="4404099"/>
          </a:xfrm>
        </p:spPr>
        <p:txBody>
          <a:bodyPr>
            <a:normAutofit/>
          </a:bodyPr>
          <a:lstStyle/>
          <a:p>
            <a:r>
              <a:rPr lang="fr-FR" sz="3200" dirty="0"/>
              <a:t>Au moins </a:t>
            </a:r>
            <a:r>
              <a:rPr lang="fr-FR" sz="3200" b="1" dirty="0"/>
              <a:t>6 pandémies mondiales</a:t>
            </a:r>
            <a:r>
              <a:rPr lang="fr-FR" sz="3200" dirty="0"/>
              <a:t> ont eu lieu depuis la </a:t>
            </a:r>
            <a:r>
              <a:rPr lang="fr-FR" sz="3200" b="1" dirty="0">
                <a:solidFill>
                  <a:schemeClr val="accent1"/>
                </a:solidFill>
              </a:rPr>
              <a:t>pandémie grippale de 1918</a:t>
            </a:r>
            <a:r>
              <a:rPr lang="fr-FR" sz="3200" dirty="0"/>
              <a:t>, dont celles </a:t>
            </a:r>
            <a:r>
              <a:rPr lang="fr-FR" sz="3200" b="1" dirty="0">
                <a:solidFill>
                  <a:schemeClr val="accent1"/>
                </a:solidFill>
              </a:rPr>
              <a:t>du VIH/SIDA, du SRAS et de la COVID-19</a:t>
            </a:r>
            <a:r>
              <a:rPr lang="fr-FR" sz="3200" dirty="0"/>
              <a:t>, ainsi que trois causées par </a:t>
            </a:r>
            <a:r>
              <a:rPr lang="fr-FR" sz="3200" b="1" dirty="0">
                <a:solidFill>
                  <a:schemeClr val="accent1"/>
                </a:solidFill>
              </a:rPr>
              <a:t>les virus de la grippe</a:t>
            </a:r>
            <a:endParaRPr lang="fr-FR" sz="3200" dirty="0"/>
          </a:p>
          <a:p>
            <a:r>
              <a:rPr lang="fr-FR" sz="3200" b="1" dirty="0">
                <a:solidFill>
                  <a:srgbClr val="FF0000"/>
                </a:solidFill>
              </a:rPr>
              <a:t>Leur fréquence augmente</a:t>
            </a:r>
            <a:endParaRPr lang="fr-FR" sz="3200" dirty="0">
              <a:solidFill>
                <a:srgbClr val="FF0000"/>
              </a:solidFill>
            </a:endParaRPr>
          </a:p>
        </p:txBody>
      </p:sp>
      <p:sp>
        <p:nvSpPr>
          <p:cNvPr id="2" name="Espace réservé du pied de page 1">
            <a:extLst>
              <a:ext uri="{FF2B5EF4-FFF2-40B4-BE49-F238E27FC236}">
                <a16:creationId xmlns:a16="http://schemas.microsoft.com/office/drawing/2014/main" id="{F37491B0-822D-4A6B-77A6-DE530DD1E575}"/>
              </a:ext>
            </a:extLst>
          </p:cNvPr>
          <p:cNvSpPr>
            <a:spLocks noGrp="1"/>
          </p:cNvSpPr>
          <p:nvPr>
            <p:ph type="ftr" sz="quarter" idx="11"/>
          </p:nvPr>
        </p:nvSpPr>
        <p:spPr/>
        <p:txBody>
          <a:bodyPr/>
          <a:lstStyle/>
          <a:p>
            <a:r>
              <a:rPr lang="fr-FR"/>
              <a:t>C. Ferron-Fédération Promotion Santé_25.11.2025</a:t>
            </a:r>
          </a:p>
        </p:txBody>
      </p:sp>
    </p:spTree>
    <p:extLst>
      <p:ext uri="{BB962C8B-B14F-4D97-AF65-F5344CB8AC3E}">
        <p14:creationId xmlns:p14="http://schemas.microsoft.com/office/powerpoint/2010/main" val="164032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02A06F-1410-4FFB-803D-F9058BEB2AA5}"/>
              </a:ext>
            </a:extLst>
          </p:cNvPr>
          <p:cNvSpPr>
            <a:spLocks noGrp="1"/>
          </p:cNvSpPr>
          <p:nvPr>
            <p:ph type="title"/>
          </p:nvPr>
        </p:nvSpPr>
        <p:spPr>
          <a:xfrm>
            <a:off x="838200" y="1"/>
            <a:ext cx="10515600" cy="1335740"/>
          </a:xfrm>
        </p:spPr>
        <p:txBody>
          <a:bodyPr>
            <a:normAutofit/>
          </a:bodyPr>
          <a:lstStyle/>
          <a:p>
            <a:r>
              <a:rPr lang="fr-FR" b="1" dirty="0">
                <a:solidFill>
                  <a:srgbClr val="0070C0"/>
                </a:solidFill>
                <a:latin typeface="+mn-lt"/>
              </a:rPr>
              <a:t>« Une urgence planétaire » </a:t>
            </a:r>
            <a:r>
              <a:rPr lang="fr-FR" b="1" i="1" dirty="0">
                <a:solidFill>
                  <a:srgbClr val="0070C0"/>
                </a:solidFill>
                <a:latin typeface="+mn-lt"/>
              </a:rPr>
              <a:t>(H. </a:t>
            </a:r>
            <a:r>
              <a:rPr lang="fr-FR" b="1" i="1" dirty="0" err="1">
                <a:solidFill>
                  <a:srgbClr val="0070C0"/>
                </a:solidFill>
                <a:latin typeface="+mn-lt"/>
              </a:rPr>
              <a:t>Soubelet</a:t>
            </a:r>
            <a:r>
              <a:rPr lang="fr-FR" b="1" i="1" dirty="0">
                <a:solidFill>
                  <a:srgbClr val="0070C0"/>
                </a:solidFill>
                <a:latin typeface="+mn-lt"/>
              </a:rPr>
              <a:t>)</a:t>
            </a:r>
            <a:br>
              <a:rPr lang="fr-FR" b="1" i="1" dirty="0">
                <a:solidFill>
                  <a:srgbClr val="0070C0"/>
                </a:solidFill>
                <a:latin typeface="+mn-lt"/>
              </a:rPr>
            </a:br>
            <a:r>
              <a:rPr lang="fr-FR" b="1" dirty="0">
                <a:solidFill>
                  <a:srgbClr val="FF0000"/>
                </a:solidFill>
                <a:latin typeface="+mn-lt"/>
              </a:rPr>
              <a:t>1er pilier </a:t>
            </a:r>
            <a:r>
              <a:rPr lang="fr-FR" b="1" dirty="0">
                <a:solidFill>
                  <a:srgbClr val="0070C0"/>
                </a:solidFill>
                <a:latin typeface="+mn-lt"/>
              </a:rPr>
              <a:t>– Protéger la biodiversité</a:t>
            </a:r>
          </a:p>
        </p:txBody>
      </p:sp>
      <p:pic>
        <p:nvPicPr>
          <p:cNvPr id="16" name="Espace réservé du contenu 15">
            <a:extLst>
              <a:ext uri="{FF2B5EF4-FFF2-40B4-BE49-F238E27FC236}">
                <a16:creationId xmlns:a16="http://schemas.microsoft.com/office/drawing/2014/main" id="{B9B8B16C-983D-4E08-98D0-C0DD05372EC2}"/>
              </a:ext>
            </a:extLst>
          </p:cNvPr>
          <p:cNvPicPr>
            <a:picLocks noGrp="1" noChangeAspect="1"/>
          </p:cNvPicPr>
          <p:nvPr>
            <p:ph sz="half" idx="1"/>
          </p:nvPr>
        </p:nvPicPr>
        <p:blipFill>
          <a:blip r:embed="rId2"/>
          <a:stretch>
            <a:fillRect/>
          </a:stretch>
        </p:blipFill>
        <p:spPr>
          <a:xfrm>
            <a:off x="310435" y="2184796"/>
            <a:ext cx="3600000" cy="3133734"/>
          </a:xfrm>
        </p:spPr>
      </p:pic>
      <p:pic>
        <p:nvPicPr>
          <p:cNvPr id="20" name="Espace réservé du contenu 19">
            <a:extLst>
              <a:ext uri="{FF2B5EF4-FFF2-40B4-BE49-F238E27FC236}">
                <a16:creationId xmlns:a16="http://schemas.microsoft.com/office/drawing/2014/main" id="{286B16EC-5501-4F06-8CF0-AE2B4BE2CED7}"/>
              </a:ext>
            </a:extLst>
          </p:cNvPr>
          <p:cNvPicPr>
            <a:picLocks noGrp="1" noChangeAspect="1"/>
          </p:cNvPicPr>
          <p:nvPr>
            <p:ph sz="half" idx="2"/>
          </p:nvPr>
        </p:nvPicPr>
        <p:blipFill>
          <a:blip r:embed="rId3"/>
          <a:stretch>
            <a:fillRect/>
          </a:stretch>
        </p:blipFill>
        <p:spPr>
          <a:xfrm>
            <a:off x="8494813" y="2184048"/>
            <a:ext cx="3600000" cy="3134482"/>
          </a:xfrm>
        </p:spPr>
      </p:pic>
      <p:pic>
        <p:nvPicPr>
          <p:cNvPr id="18" name="Image 17">
            <a:extLst>
              <a:ext uri="{FF2B5EF4-FFF2-40B4-BE49-F238E27FC236}">
                <a16:creationId xmlns:a16="http://schemas.microsoft.com/office/drawing/2014/main" id="{C78B49B9-B86C-414D-BFEF-247343D329C0}"/>
              </a:ext>
            </a:extLst>
          </p:cNvPr>
          <p:cNvPicPr>
            <a:picLocks noChangeAspect="1"/>
          </p:cNvPicPr>
          <p:nvPr/>
        </p:nvPicPr>
        <p:blipFill>
          <a:blip r:embed="rId4"/>
          <a:stretch>
            <a:fillRect/>
          </a:stretch>
        </p:blipFill>
        <p:spPr>
          <a:xfrm>
            <a:off x="4563577" y="1690688"/>
            <a:ext cx="3600000" cy="4463514"/>
          </a:xfrm>
          <a:prstGeom prst="rect">
            <a:avLst/>
          </a:prstGeom>
        </p:spPr>
      </p:pic>
      <p:sp>
        <p:nvSpPr>
          <p:cNvPr id="3" name="Espace réservé du pied de page 2">
            <a:extLst>
              <a:ext uri="{FF2B5EF4-FFF2-40B4-BE49-F238E27FC236}">
                <a16:creationId xmlns:a16="http://schemas.microsoft.com/office/drawing/2014/main" id="{22DBC6BA-3C5F-8A94-AE31-ED32E6E814B2}"/>
              </a:ext>
            </a:extLst>
          </p:cNvPr>
          <p:cNvSpPr>
            <a:spLocks noGrp="1"/>
          </p:cNvSpPr>
          <p:nvPr>
            <p:ph type="ftr" sz="quarter" idx="11"/>
          </p:nvPr>
        </p:nvSpPr>
        <p:spPr/>
        <p:txBody>
          <a:bodyPr/>
          <a:lstStyle/>
          <a:p>
            <a:r>
              <a:rPr lang="fr-FR"/>
              <a:t>C. Ferron-Fédération Promotion Santé_25.11.2025</a:t>
            </a:r>
          </a:p>
        </p:txBody>
      </p:sp>
    </p:spTree>
    <p:extLst>
      <p:ext uri="{BB962C8B-B14F-4D97-AF65-F5344CB8AC3E}">
        <p14:creationId xmlns:p14="http://schemas.microsoft.com/office/powerpoint/2010/main" val="27188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DE971F-E7B2-4757-8AA9-598FECF52066}"/>
              </a:ext>
            </a:extLst>
          </p:cNvPr>
          <p:cNvSpPr>
            <a:spLocks noGrp="1"/>
          </p:cNvSpPr>
          <p:nvPr>
            <p:ph type="title"/>
          </p:nvPr>
        </p:nvSpPr>
        <p:spPr>
          <a:xfrm>
            <a:off x="403412" y="365125"/>
            <a:ext cx="11483788" cy="647887"/>
          </a:xfrm>
        </p:spPr>
        <p:txBody>
          <a:bodyPr>
            <a:noAutofit/>
          </a:bodyPr>
          <a:lstStyle/>
          <a:p>
            <a:r>
              <a:rPr lang="fr-FR" sz="4000" b="1" dirty="0">
                <a:solidFill>
                  <a:srgbClr val="0070C0"/>
                </a:solidFill>
                <a:latin typeface="+mn-lt"/>
              </a:rPr>
              <a:t>« La biodiversité s’effondre, et alors ? » </a:t>
            </a:r>
            <a:r>
              <a:rPr lang="fr-FR" sz="4000" b="1" i="1" dirty="0">
                <a:solidFill>
                  <a:srgbClr val="0070C0"/>
                </a:solidFill>
                <a:latin typeface="+mn-lt"/>
              </a:rPr>
              <a:t>(H. </a:t>
            </a:r>
            <a:r>
              <a:rPr lang="fr-FR" sz="4000" b="1" i="1" dirty="0" err="1">
                <a:solidFill>
                  <a:srgbClr val="0070C0"/>
                </a:solidFill>
                <a:latin typeface="+mn-lt"/>
              </a:rPr>
              <a:t>Soubelet</a:t>
            </a:r>
            <a:r>
              <a:rPr lang="fr-FR" sz="4000" b="1" i="1" dirty="0">
                <a:solidFill>
                  <a:srgbClr val="0070C0"/>
                </a:solidFill>
                <a:latin typeface="+mn-lt"/>
              </a:rPr>
              <a:t>)</a:t>
            </a:r>
          </a:p>
        </p:txBody>
      </p:sp>
      <p:sp>
        <p:nvSpPr>
          <p:cNvPr id="5" name="Espace réservé du contenu 4">
            <a:extLst>
              <a:ext uri="{FF2B5EF4-FFF2-40B4-BE49-F238E27FC236}">
                <a16:creationId xmlns:a16="http://schemas.microsoft.com/office/drawing/2014/main" id="{178314BD-DBAB-4EEE-AEDF-CE7CD6BC745F}"/>
              </a:ext>
            </a:extLst>
          </p:cNvPr>
          <p:cNvSpPr>
            <a:spLocks noGrp="1"/>
          </p:cNvSpPr>
          <p:nvPr>
            <p:ph idx="1"/>
          </p:nvPr>
        </p:nvSpPr>
        <p:spPr>
          <a:xfrm>
            <a:off x="690282" y="1488141"/>
            <a:ext cx="10663518" cy="4823012"/>
          </a:xfrm>
        </p:spPr>
        <p:txBody>
          <a:bodyPr>
            <a:normAutofit/>
          </a:bodyPr>
          <a:lstStyle/>
          <a:p>
            <a:r>
              <a:rPr lang="fr-FR" b="1" dirty="0"/>
              <a:t>« La prédominance de l’être humain et des animaux domestiques </a:t>
            </a:r>
            <a:r>
              <a:rPr lang="fr-FR" b="1" dirty="0">
                <a:solidFill>
                  <a:schemeClr val="accent1"/>
                </a:solidFill>
              </a:rPr>
              <a:t>modifie les dynamiques des agents infectieux, perturbe la répartition et la composition des communautés végétales et animales, et fragmente les habitats </a:t>
            </a:r>
            <a:r>
              <a:rPr lang="fr-FR" b="1" dirty="0"/>
              <a:t>».</a:t>
            </a:r>
          </a:p>
          <a:p>
            <a:r>
              <a:rPr lang="fr-FR" b="1" dirty="0"/>
              <a:t>« La détérioration des écosystèmes par les activités humaines </a:t>
            </a:r>
            <a:r>
              <a:rPr lang="fr-FR" i="1" dirty="0"/>
              <a:t>(déforestation, multiplication des infrastructures humaines, urbanisation, développement de l’élevage, participation au changement climatique) </a:t>
            </a:r>
            <a:r>
              <a:rPr lang="fr-FR" b="1" dirty="0">
                <a:solidFill>
                  <a:schemeClr val="accent1"/>
                </a:solidFill>
              </a:rPr>
              <a:t>concourt ainsi à rassembler les conditions favorables à l’émergence de maladies infectieuses </a:t>
            </a:r>
            <a:r>
              <a:rPr lang="fr-FR" dirty="0"/>
              <a:t>» </a:t>
            </a:r>
            <a:r>
              <a:rPr lang="fr-FR" b="1" i="1" dirty="0"/>
              <a:t>(</a:t>
            </a:r>
            <a:r>
              <a:rPr lang="en-US" b="1" i="1" dirty="0" err="1"/>
              <a:t>Morand</a:t>
            </a:r>
            <a:r>
              <a:rPr lang="en-US" b="1" i="1" dirty="0"/>
              <a:t> &amp; </a:t>
            </a:r>
            <a:r>
              <a:rPr lang="en-US" b="1" i="1" dirty="0" err="1"/>
              <a:t>Figuié</a:t>
            </a:r>
            <a:r>
              <a:rPr lang="en-US" b="1" i="1" dirty="0"/>
              <a:t>, 2016)</a:t>
            </a:r>
            <a:r>
              <a:rPr lang="en-US" b="1" dirty="0"/>
              <a:t>.</a:t>
            </a:r>
            <a:endParaRPr lang="fr-FR" b="1" dirty="0"/>
          </a:p>
          <a:p>
            <a:r>
              <a:rPr lang="fr-FR" b="1" dirty="0">
                <a:solidFill>
                  <a:srgbClr val="FF0000"/>
                </a:solidFill>
              </a:rPr>
              <a:t>« La biodiversité est au cœur de toute vie sur terre »</a:t>
            </a:r>
          </a:p>
        </p:txBody>
      </p:sp>
      <p:sp>
        <p:nvSpPr>
          <p:cNvPr id="3" name="Espace réservé du pied de page 2">
            <a:extLst>
              <a:ext uri="{FF2B5EF4-FFF2-40B4-BE49-F238E27FC236}">
                <a16:creationId xmlns:a16="http://schemas.microsoft.com/office/drawing/2014/main" id="{24800254-6BD8-7850-3EED-E5F70FD08F42}"/>
              </a:ext>
            </a:extLst>
          </p:cNvPr>
          <p:cNvSpPr>
            <a:spLocks noGrp="1"/>
          </p:cNvSpPr>
          <p:nvPr>
            <p:ph type="ftr" sz="quarter" idx="11"/>
          </p:nvPr>
        </p:nvSpPr>
        <p:spPr/>
        <p:txBody>
          <a:bodyPr/>
          <a:lstStyle/>
          <a:p>
            <a:r>
              <a:rPr lang="fr-FR"/>
              <a:t>C. Ferron-Fédération Promotion Santé_25.11.2025</a:t>
            </a:r>
          </a:p>
        </p:txBody>
      </p:sp>
    </p:spTree>
    <p:extLst>
      <p:ext uri="{BB962C8B-B14F-4D97-AF65-F5344CB8AC3E}">
        <p14:creationId xmlns:p14="http://schemas.microsoft.com/office/powerpoint/2010/main" val="58223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8E13FE-9B42-4C77-950F-F83B09E2A323}"/>
              </a:ext>
            </a:extLst>
          </p:cNvPr>
          <p:cNvSpPr>
            <a:spLocks noGrp="1"/>
          </p:cNvSpPr>
          <p:nvPr>
            <p:ph type="title"/>
          </p:nvPr>
        </p:nvSpPr>
        <p:spPr/>
        <p:txBody>
          <a:bodyPr>
            <a:normAutofit fontScale="90000"/>
          </a:bodyPr>
          <a:lstStyle/>
          <a:p>
            <a:r>
              <a:rPr lang="fr-FR" b="1" dirty="0">
                <a:solidFill>
                  <a:srgbClr val="0070C0"/>
                </a:solidFill>
                <a:latin typeface="+mn-lt"/>
              </a:rPr>
              <a:t>« Une urgence planétaire » </a:t>
            </a:r>
            <a:r>
              <a:rPr lang="fr-FR" b="1" i="1" dirty="0">
                <a:solidFill>
                  <a:srgbClr val="0070C0"/>
                </a:solidFill>
                <a:latin typeface="+mn-lt"/>
              </a:rPr>
              <a:t>(H. </a:t>
            </a:r>
            <a:r>
              <a:rPr lang="fr-FR" b="1" i="1" dirty="0" err="1">
                <a:solidFill>
                  <a:srgbClr val="0070C0"/>
                </a:solidFill>
                <a:latin typeface="+mn-lt"/>
              </a:rPr>
              <a:t>Soubelet</a:t>
            </a:r>
            <a:r>
              <a:rPr lang="fr-FR" b="1" i="1" dirty="0">
                <a:solidFill>
                  <a:srgbClr val="0070C0"/>
                </a:solidFill>
                <a:latin typeface="+mn-lt"/>
              </a:rPr>
              <a:t>)</a:t>
            </a:r>
            <a:br>
              <a:rPr lang="fr-FR" b="1" i="1" dirty="0">
                <a:solidFill>
                  <a:srgbClr val="0070C0"/>
                </a:solidFill>
                <a:latin typeface="+mn-lt"/>
              </a:rPr>
            </a:br>
            <a:r>
              <a:rPr lang="fr-FR" b="1" dirty="0">
                <a:solidFill>
                  <a:srgbClr val="FF0000"/>
                </a:solidFill>
                <a:latin typeface="+mn-lt"/>
              </a:rPr>
              <a:t>2ème pilier </a:t>
            </a:r>
            <a:r>
              <a:rPr lang="fr-FR" b="1" dirty="0">
                <a:solidFill>
                  <a:srgbClr val="0070C0"/>
                </a:solidFill>
                <a:latin typeface="+mn-lt"/>
              </a:rPr>
              <a:t>– Prévenir l’exposition par contact</a:t>
            </a:r>
            <a:endParaRPr lang="fr-FR" dirty="0"/>
          </a:p>
        </p:txBody>
      </p:sp>
      <p:sp>
        <p:nvSpPr>
          <p:cNvPr id="3" name="Espace réservé du contenu 2">
            <a:extLst>
              <a:ext uri="{FF2B5EF4-FFF2-40B4-BE49-F238E27FC236}">
                <a16:creationId xmlns:a16="http://schemas.microsoft.com/office/drawing/2014/main" id="{2A41A7A1-2945-41AF-AE09-F2350D517670}"/>
              </a:ext>
            </a:extLst>
          </p:cNvPr>
          <p:cNvSpPr>
            <a:spLocks noGrp="1"/>
          </p:cNvSpPr>
          <p:nvPr>
            <p:ph idx="1"/>
          </p:nvPr>
        </p:nvSpPr>
        <p:spPr>
          <a:xfrm>
            <a:off x="838200" y="1801907"/>
            <a:ext cx="10515600" cy="4823012"/>
          </a:xfrm>
        </p:spPr>
        <p:txBody>
          <a:bodyPr>
            <a:normAutofit/>
          </a:bodyPr>
          <a:lstStyle/>
          <a:p>
            <a:r>
              <a:rPr lang="fr-FR" b="1" dirty="0"/>
              <a:t>Les </a:t>
            </a:r>
            <a:r>
              <a:rPr lang="fr-FR" b="1" dirty="0">
                <a:solidFill>
                  <a:srgbClr val="0070C0"/>
                </a:solidFill>
              </a:rPr>
              <a:t>« zoonoses » </a:t>
            </a:r>
            <a:r>
              <a:rPr lang="fr-FR" b="1" dirty="0"/>
              <a:t>sont des maladies ou infections qui se transmettent directement ou indirectement des animaux aux humains et vice versa.</a:t>
            </a:r>
          </a:p>
          <a:p>
            <a:r>
              <a:rPr lang="fr-FR" b="1" dirty="0"/>
              <a:t>Elles sont à l’origine de </a:t>
            </a:r>
            <a:r>
              <a:rPr lang="fr-FR" b="1" dirty="0">
                <a:solidFill>
                  <a:srgbClr val="0070C0"/>
                </a:solidFill>
              </a:rPr>
              <a:t>60% des maladies infectieuses des êtres humains</a:t>
            </a:r>
            <a:r>
              <a:rPr lang="fr-FR" b="1" dirty="0"/>
              <a:t> : </a:t>
            </a:r>
            <a:r>
              <a:rPr lang="fr-FR" dirty="0"/>
              <a:t>Ebola, toxoplasmose, </a:t>
            </a:r>
            <a:r>
              <a:rPr lang="sv-SE" dirty="0"/>
              <a:t>SARS-COV1, SARS-COV2, Mpox</a:t>
            </a:r>
            <a:r>
              <a:rPr lang="fr-FR" dirty="0"/>
              <a:t>…</a:t>
            </a:r>
          </a:p>
          <a:p>
            <a:pPr lvl="1">
              <a:buFont typeface="Courier New" panose="02070309020205020404" pitchFamily="49" charset="0"/>
              <a:buChar char="o"/>
            </a:pPr>
            <a:r>
              <a:rPr lang="fr-FR" dirty="0"/>
              <a:t>« </a:t>
            </a:r>
            <a:r>
              <a:rPr lang="fr-FR" b="1" dirty="0"/>
              <a:t>Plus de 70 % des maladies émergentes </a:t>
            </a:r>
            <a:r>
              <a:rPr lang="fr-FR" i="1" dirty="0"/>
              <a:t>(Ebola, Zika, </a:t>
            </a:r>
            <a:r>
              <a:rPr lang="fr-FR" i="1" dirty="0" err="1"/>
              <a:t>Nipah</a:t>
            </a:r>
            <a:r>
              <a:rPr lang="fr-FR" i="1" dirty="0"/>
              <a:t>)</a:t>
            </a:r>
            <a:r>
              <a:rPr lang="fr-FR" dirty="0"/>
              <a:t> sont causées par des microbes présents chez les animaux </a:t>
            </a:r>
            <a:r>
              <a:rPr lang="fr-FR" b="1" dirty="0">
                <a:solidFill>
                  <a:srgbClr val="FF0000"/>
                </a:solidFill>
              </a:rPr>
              <a:t>qui se propagent par contact entre les animaux sauvages, le bétail et les êtres humains</a:t>
            </a:r>
          </a:p>
          <a:p>
            <a:pPr lvl="1">
              <a:buFont typeface="Courier New" panose="02070309020205020404" pitchFamily="49" charset="0"/>
              <a:buChar char="o"/>
            </a:pPr>
            <a:r>
              <a:rPr lang="fr-FR" b="1" dirty="0"/>
              <a:t>Presque 100 % des pandémies </a:t>
            </a:r>
            <a:r>
              <a:rPr lang="fr-FR" dirty="0"/>
              <a:t>ont été causées par des zoonoses</a:t>
            </a:r>
          </a:p>
          <a:p>
            <a:pPr marL="457200" lvl="1" indent="0">
              <a:buNone/>
            </a:pPr>
            <a:r>
              <a:rPr lang="fr-FR" i="1" dirty="0"/>
              <a:t>=&gt; le sida – causé par le virus de l’immunodéficience humaine (VIH)</a:t>
            </a:r>
          </a:p>
          <a:p>
            <a:pPr marL="457200" lvl="1" indent="0">
              <a:buNone/>
            </a:pPr>
            <a:r>
              <a:rPr lang="fr-FR" i="1" dirty="0"/>
              <a:t>=&gt; la maladie de Lyme</a:t>
            </a:r>
          </a:p>
        </p:txBody>
      </p:sp>
      <p:sp>
        <p:nvSpPr>
          <p:cNvPr id="4" name="Espace réservé du pied de page 3">
            <a:extLst>
              <a:ext uri="{FF2B5EF4-FFF2-40B4-BE49-F238E27FC236}">
                <a16:creationId xmlns:a16="http://schemas.microsoft.com/office/drawing/2014/main" id="{1AF25526-FC43-9A1B-5AED-CA636C0B0EF6}"/>
              </a:ext>
            </a:extLst>
          </p:cNvPr>
          <p:cNvSpPr>
            <a:spLocks noGrp="1"/>
          </p:cNvSpPr>
          <p:nvPr>
            <p:ph type="ftr" sz="quarter" idx="11"/>
          </p:nvPr>
        </p:nvSpPr>
        <p:spPr/>
        <p:txBody>
          <a:bodyPr/>
          <a:lstStyle/>
          <a:p>
            <a:r>
              <a:rPr lang="fr-FR"/>
              <a:t>C. Ferron-Fédération Promotion Santé_25.11.2025</a:t>
            </a:r>
          </a:p>
        </p:txBody>
      </p:sp>
    </p:spTree>
    <p:extLst>
      <p:ext uri="{BB962C8B-B14F-4D97-AF65-F5344CB8AC3E}">
        <p14:creationId xmlns:p14="http://schemas.microsoft.com/office/powerpoint/2010/main" val="179046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8E13FE-9B42-4C77-950F-F83B09E2A323}"/>
              </a:ext>
            </a:extLst>
          </p:cNvPr>
          <p:cNvSpPr>
            <a:spLocks noGrp="1"/>
          </p:cNvSpPr>
          <p:nvPr>
            <p:ph type="title"/>
          </p:nvPr>
        </p:nvSpPr>
        <p:spPr/>
        <p:txBody>
          <a:bodyPr>
            <a:normAutofit fontScale="90000"/>
          </a:bodyPr>
          <a:lstStyle/>
          <a:p>
            <a:r>
              <a:rPr lang="fr-FR" b="1" dirty="0">
                <a:solidFill>
                  <a:srgbClr val="0070C0"/>
                </a:solidFill>
                <a:latin typeface="+mn-lt"/>
              </a:rPr>
              <a:t>« Une urgence planétaire » </a:t>
            </a:r>
            <a:r>
              <a:rPr lang="fr-FR" b="1" i="1" dirty="0">
                <a:solidFill>
                  <a:srgbClr val="0070C0"/>
                </a:solidFill>
                <a:latin typeface="+mn-lt"/>
              </a:rPr>
              <a:t>(H. </a:t>
            </a:r>
            <a:r>
              <a:rPr lang="fr-FR" b="1" i="1" dirty="0" err="1">
                <a:solidFill>
                  <a:srgbClr val="0070C0"/>
                </a:solidFill>
                <a:latin typeface="+mn-lt"/>
              </a:rPr>
              <a:t>Soubelet</a:t>
            </a:r>
            <a:r>
              <a:rPr lang="fr-FR" b="1" i="1" dirty="0">
                <a:solidFill>
                  <a:srgbClr val="0070C0"/>
                </a:solidFill>
                <a:latin typeface="+mn-lt"/>
              </a:rPr>
              <a:t>)</a:t>
            </a:r>
            <a:br>
              <a:rPr lang="fr-FR" b="1" i="1" dirty="0">
                <a:solidFill>
                  <a:srgbClr val="0070C0"/>
                </a:solidFill>
                <a:latin typeface="+mn-lt"/>
              </a:rPr>
            </a:br>
            <a:r>
              <a:rPr lang="fr-FR" b="1" dirty="0">
                <a:solidFill>
                  <a:srgbClr val="FF0000"/>
                </a:solidFill>
                <a:latin typeface="+mn-lt"/>
              </a:rPr>
              <a:t>2ème pilier </a:t>
            </a:r>
            <a:r>
              <a:rPr lang="fr-FR" b="1" dirty="0">
                <a:solidFill>
                  <a:srgbClr val="0070C0"/>
                </a:solidFill>
                <a:latin typeface="+mn-lt"/>
              </a:rPr>
              <a:t>– Prévenir l’exposition par contact</a:t>
            </a:r>
            <a:endParaRPr lang="fr-FR" dirty="0"/>
          </a:p>
        </p:txBody>
      </p:sp>
      <p:sp>
        <p:nvSpPr>
          <p:cNvPr id="3" name="Espace réservé du contenu 2">
            <a:extLst>
              <a:ext uri="{FF2B5EF4-FFF2-40B4-BE49-F238E27FC236}">
                <a16:creationId xmlns:a16="http://schemas.microsoft.com/office/drawing/2014/main" id="{2A41A7A1-2945-41AF-AE09-F2350D517670}"/>
              </a:ext>
            </a:extLst>
          </p:cNvPr>
          <p:cNvSpPr>
            <a:spLocks noGrp="1"/>
          </p:cNvSpPr>
          <p:nvPr>
            <p:ph idx="1"/>
          </p:nvPr>
        </p:nvSpPr>
        <p:spPr>
          <a:xfrm>
            <a:off x="838200" y="1801907"/>
            <a:ext cx="10515600" cy="4823012"/>
          </a:xfrm>
        </p:spPr>
        <p:txBody>
          <a:bodyPr>
            <a:normAutofit/>
          </a:bodyPr>
          <a:lstStyle/>
          <a:p>
            <a:pPr>
              <a:buFont typeface="Symbol" panose="05050102010706020507" pitchFamily="18" charset="2"/>
              <a:buChar char="Þ"/>
            </a:pPr>
            <a:r>
              <a:rPr lang="fr-FR" sz="3600" b="1" dirty="0"/>
              <a:t>« Inclure la </a:t>
            </a:r>
            <a:r>
              <a:rPr lang="fr-FR" sz="3600" b="1" dirty="0">
                <a:solidFill>
                  <a:srgbClr val="0070C0"/>
                </a:solidFill>
              </a:rPr>
              <a:t>science de la santé de la faune sauvage </a:t>
            </a:r>
            <a:r>
              <a:rPr lang="fr-FR" sz="3600" b="1" dirty="0"/>
              <a:t>comme une composante essentielle de la prévention, de la surveillance, du suivi, du contrôle et de l'atténuation des maladies au niveau mondial. »</a:t>
            </a:r>
          </a:p>
          <a:p>
            <a:pPr>
              <a:buFont typeface="Symbol" panose="05050102010706020507" pitchFamily="18" charset="2"/>
              <a:buChar char="Þ"/>
            </a:pPr>
            <a:r>
              <a:rPr lang="fr-FR" sz="3600" dirty="0"/>
              <a:t>« </a:t>
            </a:r>
            <a:r>
              <a:rPr lang="fr-FR" sz="3600" b="1" dirty="0"/>
              <a:t>Interroger notre </a:t>
            </a:r>
            <a:r>
              <a:rPr lang="fr-FR" sz="3600" b="1" dirty="0">
                <a:solidFill>
                  <a:srgbClr val="0070C0"/>
                </a:solidFill>
              </a:rPr>
              <a:t>modèle de développement » </a:t>
            </a:r>
            <a:r>
              <a:rPr lang="fr-FR" sz="3600" dirty="0"/>
              <a:t>(déforestation, agriculture intensive, urbanisation, industrialisation…) </a:t>
            </a:r>
            <a:r>
              <a:rPr lang="fr-FR" sz="3600" i="1" dirty="0"/>
              <a:t>(Promotion Santé ARA, 2021)</a:t>
            </a:r>
          </a:p>
        </p:txBody>
      </p:sp>
      <p:sp>
        <p:nvSpPr>
          <p:cNvPr id="4" name="Espace réservé du pied de page 3">
            <a:extLst>
              <a:ext uri="{FF2B5EF4-FFF2-40B4-BE49-F238E27FC236}">
                <a16:creationId xmlns:a16="http://schemas.microsoft.com/office/drawing/2014/main" id="{1AF25526-FC43-9A1B-5AED-CA636C0B0EF6}"/>
              </a:ext>
            </a:extLst>
          </p:cNvPr>
          <p:cNvSpPr>
            <a:spLocks noGrp="1"/>
          </p:cNvSpPr>
          <p:nvPr>
            <p:ph type="ftr" sz="quarter" idx="11"/>
          </p:nvPr>
        </p:nvSpPr>
        <p:spPr/>
        <p:txBody>
          <a:bodyPr/>
          <a:lstStyle/>
          <a:p>
            <a:r>
              <a:rPr lang="fr-FR"/>
              <a:t>C. Ferron-Fédération Promotion Santé_25.11.2025</a:t>
            </a:r>
          </a:p>
        </p:txBody>
      </p:sp>
    </p:spTree>
    <p:extLst>
      <p:ext uri="{BB962C8B-B14F-4D97-AF65-F5344CB8AC3E}">
        <p14:creationId xmlns:p14="http://schemas.microsoft.com/office/powerpoint/2010/main" val="382532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0574B3-735E-4441-88E9-A76B19E79852}"/>
              </a:ext>
            </a:extLst>
          </p:cNvPr>
          <p:cNvSpPr>
            <a:spLocks noGrp="1"/>
          </p:cNvSpPr>
          <p:nvPr>
            <p:ph type="title"/>
          </p:nvPr>
        </p:nvSpPr>
        <p:spPr/>
        <p:txBody>
          <a:bodyPr>
            <a:normAutofit/>
          </a:bodyPr>
          <a:lstStyle/>
          <a:p>
            <a:r>
              <a:rPr lang="fr-FR" b="1" dirty="0">
                <a:solidFill>
                  <a:srgbClr val="0070C0"/>
                </a:solidFill>
                <a:latin typeface="+mn-lt"/>
              </a:rPr>
              <a:t>« Une urgence planétaire » </a:t>
            </a:r>
            <a:r>
              <a:rPr lang="fr-FR" b="1" i="1" dirty="0">
                <a:solidFill>
                  <a:srgbClr val="0070C0"/>
                </a:solidFill>
                <a:latin typeface="+mn-lt"/>
              </a:rPr>
              <a:t>(H. </a:t>
            </a:r>
            <a:r>
              <a:rPr lang="fr-FR" b="1" i="1" dirty="0" err="1">
                <a:solidFill>
                  <a:srgbClr val="0070C0"/>
                </a:solidFill>
                <a:latin typeface="+mn-lt"/>
              </a:rPr>
              <a:t>Soubelet</a:t>
            </a:r>
            <a:r>
              <a:rPr lang="fr-FR" b="1" i="1" dirty="0">
                <a:solidFill>
                  <a:srgbClr val="0070C0"/>
                </a:solidFill>
                <a:latin typeface="+mn-lt"/>
              </a:rPr>
              <a:t>)</a:t>
            </a:r>
            <a:br>
              <a:rPr lang="fr-FR" b="1" i="1" dirty="0">
                <a:solidFill>
                  <a:srgbClr val="0070C0"/>
                </a:solidFill>
                <a:latin typeface="+mn-lt"/>
              </a:rPr>
            </a:br>
            <a:r>
              <a:rPr lang="fr-FR" b="1" dirty="0">
                <a:solidFill>
                  <a:srgbClr val="FF0000"/>
                </a:solidFill>
                <a:latin typeface="+mn-lt"/>
              </a:rPr>
              <a:t>3ème pilier </a:t>
            </a:r>
            <a:r>
              <a:rPr lang="fr-FR" b="1" dirty="0">
                <a:solidFill>
                  <a:srgbClr val="0070C0"/>
                </a:solidFill>
                <a:latin typeface="+mn-lt"/>
              </a:rPr>
              <a:t>– Protéger les milieux naturels</a:t>
            </a:r>
            <a:endParaRPr lang="fr-FR" dirty="0"/>
          </a:p>
        </p:txBody>
      </p:sp>
      <p:sp>
        <p:nvSpPr>
          <p:cNvPr id="3" name="Espace réservé du contenu 2">
            <a:extLst>
              <a:ext uri="{FF2B5EF4-FFF2-40B4-BE49-F238E27FC236}">
                <a16:creationId xmlns:a16="http://schemas.microsoft.com/office/drawing/2014/main" id="{D6DFD3F3-50B5-49B8-A004-68ADC7163D4A}"/>
              </a:ext>
            </a:extLst>
          </p:cNvPr>
          <p:cNvSpPr>
            <a:spLocks noGrp="1"/>
          </p:cNvSpPr>
          <p:nvPr>
            <p:ph sz="half" idx="1"/>
          </p:nvPr>
        </p:nvSpPr>
        <p:spPr/>
        <p:txBody>
          <a:bodyPr>
            <a:normAutofit lnSpcReduction="10000"/>
          </a:bodyPr>
          <a:lstStyle/>
          <a:p>
            <a:r>
              <a:rPr lang="fr-FR" dirty="0"/>
              <a:t>« Reconnaître que </a:t>
            </a:r>
            <a:r>
              <a:rPr lang="fr-FR" b="1" dirty="0"/>
              <a:t>les décisions relatives à l'utilisation des terres et de l'eau </a:t>
            </a:r>
            <a:r>
              <a:rPr lang="fr-FR" dirty="0"/>
              <a:t>ont des </a:t>
            </a:r>
            <a:r>
              <a:rPr lang="fr-FR" b="1" dirty="0">
                <a:solidFill>
                  <a:srgbClr val="0070C0"/>
                </a:solidFill>
              </a:rPr>
              <a:t>répercussions réelles sur la santé</a:t>
            </a:r>
            <a:r>
              <a:rPr lang="fr-FR" dirty="0"/>
              <a:t>. »</a:t>
            </a:r>
          </a:p>
          <a:p>
            <a:r>
              <a:rPr lang="fr-FR" dirty="0"/>
              <a:t>« </a:t>
            </a:r>
            <a:r>
              <a:rPr lang="fr-FR" b="1" dirty="0"/>
              <a:t>Les altérations de la </a:t>
            </a:r>
            <a:r>
              <a:rPr lang="fr-FR" b="1" dirty="0">
                <a:solidFill>
                  <a:srgbClr val="0070C0"/>
                </a:solidFill>
              </a:rPr>
              <a:t>résilience des écosystèmes</a:t>
            </a:r>
            <a:r>
              <a:rPr lang="fr-FR" b="1" dirty="0"/>
              <a:t> et les modifications des schémas </a:t>
            </a:r>
            <a:r>
              <a:rPr lang="fr-FR" b="1" dirty="0">
                <a:solidFill>
                  <a:srgbClr val="0070C0"/>
                </a:solidFill>
              </a:rPr>
              <a:t>d'émergence et de propagation des maladies </a:t>
            </a:r>
            <a:r>
              <a:rPr lang="fr-FR" dirty="0"/>
              <a:t>se manifestent lorsque cette relation n’est pas prise en compte. »</a:t>
            </a:r>
          </a:p>
        </p:txBody>
      </p:sp>
      <p:sp>
        <p:nvSpPr>
          <p:cNvPr id="8" name="Espace réservé du contenu 7">
            <a:extLst>
              <a:ext uri="{FF2B5EF4-FFF2-40B4-BE49-F238E27FC236}">
                <a16:creationId xmlns:a16="http://schemas.microsoft.com/office/drawing/2014/main" id="{592A12AB-C484-49B7-A864-22036BF5E6B1}"/>
              </a:ext>
            </a:extLst>
          </p:cNvPr>
          <p:cNvSpPr>
            <a:spLocks noGrp="1"/>
          </p:cNvSpPr>
          <p:nvPr>
            <p:ph sz="half" idx="2"/>
          </p:nvPr>
        </p:nvSpPr>
        <p:spPr/>
        <p:txBody>
          <a:bodyPr>
            <a:normAutofit lnSpcReduction="10000"/>
          </a:bodyPr>
          <a:lstStyle/>
          <a:p>
            <a:pPr marL="0" indent="0">
              <a:buNone/>
            </a:pPr>
            <a:r>
              <a:rPr lang="en-US" dirty="0">
                <a:solidFill>
                  <a:srgbClr val="00B050"/>
                </a:solidFill>
              </a:rPr>
              <a:t>[Recent loss of closed forests is associated with Ebola virus disease outbreaks </a:t>
            </a:r>
            <a:r>
              <a:rPr lang="en-US" i="1" dirty="0">
                <a:solidFill>
                  <a:srgbClr val="00B050"/>
                </a:solidFill>
              </a:rPr>
              <a:t>(Olivero J. et al, Scientific Reports 2017)</a:t>
            </a:r>
            <a:r>
              <a:rPr lang="fr-FR" i="1" dirty="0">
                <a:solidFill>
                  <a:srgbClr val="00B050"/>
                </a:solidFill>
              </a:rPr>
              <a:t> </a:t>
            </a:r>
            <a:r>
              <a:rPr lang="fr-FR" dirty="0">
                <a:solidFill>
                  <a:srgbClr val="00B050"/>
                </a:solidFill>
              </a:rPr>
              <a:t>]</a:t>
            </a:r>
          </a:p>
        </p:txBody>
      </p:sp>
      <p:pic>
        <p:nvPicPr>
          <p:cNvPr id="7" name="Image 6">
            <a:extLst>
              <a:ext uri="{FF2B5EF4-FFF2-40B4-BE49-F238E27FC236}">
                <a16:creationId xmlns:a16="http://schemas.microsoft.com/office/drawing/2014/main" id="{255CF6D7-FE3C-4C88-943A-64922F08170E}"/>
              </a:ext>
            </a:extLst>
          </p:cNvPr>
          <p:cNvPicPr>
            <a:picLocks noChangeAspect="1"/>
          </p:cNvPicPr>
          <p:nvPr/>
        </p:nvPicPr>
        <p:blipFill>
          <a:blip r:embed="rId2"/>
          <a:stretch>
            <a:fillRect/>
          </a:stretch>
        </p:blipFill>
        <p:spPr>
          <a:xfrm>
            <a:off x="7708295" y="3330291"/>
            <a:ext cx="2520000" cy="3228750"/>
          </a:xfrm>
          <a:prstGeom prst="rect">
            <a:avLst/>
          </a:prstGeom>
        </p:spPr>
      </p:pic>
      <p:sp>
        <p:nvSpPr>
          <p:cNvPr id="4" name="Espace réservé du pied de page 3">
            <a:extLst>
              <a:ext uri="{FF2B5EF4-FFF2-40B4-BE49-F238E27FC236}">
                <a16:creationId xmlns:a16="http://schemas.microsoft.com/office/drawing/2014/main" id="{0FFB11E0-99B4-5E05-58DF-9B8BAD46C978}"/>
              </a:ext>
            </a:extLst>
          </p:cNvPr>
          <p:cNvSpPr>
            <a:spLocks noGrp="1"/>
          </p:cNvSpPr>
          <p:nvPr>
            <p:ph type="ftr" sz="quarter" idx="11"/>
          </p:nvPr>
        </p:nvSpPr>
        <p:spPr/>
        <p:txBody>
          <a:bodyPr/>
          <a:lstStyle/>
          <a:p>
            <a:r>
              <a:rPr lang="fr-FR"/>
              <a:t>C. Ferron-Fédération Promotion Santé_25.11.2025</a:t>
            </a:r>
          </a:p>
        </p:txBody>
      </p:sp>
    </p:spTree>
    <p:extLst>
      <p:ext uri="{BB962C8B-B14F-4D97-AF65-F5344CB8AC3E}">
        <p14:creationId xmlns:p14="http://schemas.microsoft.com/office/powerpoint/2010/main" val="68332446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ge principale">
  <a:themeElements>
    <a:clrScheme name="Fédération Promotion Santé">
      <a:dk1>
        <a:srgbClr val="4A4453"/>
      </a:dk1>
      <a:lt1>
        <a:srgbClr val="FFFFFF"/>
      </a:lt1>
      <a:dk2>
        <a:srgbClr val="837D8C"/>
      </a:dk2>
      <a:lt2>
        <a:srgbClr val="E9E4E3"/>
      </a:lt2>
      <a:accent1>
        <a:srgbClr val="494495"/>
      </a:accent1>
      <a:accent2>
        <a:srgbClr val="954B97"/>
      </a:accent2>
      <a:accent3>
        <a:srgbClr val="426CA2"/>
      </a:accent3>
      <a:accent4>
        <a:srgbClr val="009CA0"/>
      </a:accent4>
      <a:accent5>
        <a:srgbClr val="42B38E"/>
      </a:accent5>
      <a:accent6>
        <a:srgbClr val="4A4453"/>
      </a:accent6>
      <a:hlink>
        <a:srgbClr val="494495"/>
      </a:hlink>
      <a:folHlink>
        <a:srgbClr val="42B3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9241</TotalTime>
  <Words>2690</Words>
  <Application>Microsoft Office PowerPoint</Application>
  <PresentationFormat>Grand écran</PresentationFormat>
  <Paragraphs>121</Paragraphs>
  <Slides>23</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23</vt:i4>
      </vt:variant>
    </vt:vector>
  </HeadingPairs>
  <TitlesOfParts>
    <vt:vector size="33" baseType="lpstr">
      <vt:lpstr>Arial</vt:lpstr>
      <vt:lpstr>Calibri</vt:lpstr>
      <vt:lpstr>Calibri Light</vt:lpstr>
      <vt:lpstr>Courier New</vt:lpstr>
      <vt:lpstr>Poppins Bold</vt:lpstr>
      <vt:lpstr>Poppins Light</vt:lpstr>
      <vt:lpstr>Symbol</vt:lpstr>
      <vt:lpstr>Wingdings</vt:lpstr>
      <vt:lpstr>Thème Office</vt:lpstr>
      <vt:lpstr>Page principale</vt:lpstr>
      <vt:lpstr>Colloque « Une Seule Santé » Pas de futur sans nature  « Une seule santé » : de quoi parle-t-on ?</vt:lpstr>
      <vt:lpstr>One Health (« Une Seule Santé »)  Un concept ancien d’une actualité brûlante</vt:lpstr>
      <vt:lpstr>Plusieurs concepts émergents proposent d’intégrer la santé humaine à son environnement animal et écologique (Morand S. et al., De One Health à Ecohealth, cartographie du chantier inachevé de l’intégration des santés humaine, animale et environnementale, IDDRI, 2020)</vt:lpstr>
      <vt:lpstr>Hélène Soubelet (Directrice Fondation pour la Recherche sur la Biodiversité) – Congrès SFSP octobre 2021 « Initiative One Health - Trois piliers pour une urgence »</vt:lpstr>
      <vt:lpstr>« Une urgence planétaire » (H. Soubelet) 1er pilier – Protéger la biodiversité</vt:lpstr>
      <vt:lpstr>« La biodiversité s’effondre, et alors ? » (H. Soubelet)</vt:lpstr>
      <vt:lpstr>« Une urgence planétaire » (H. Soubelet) 2ème pilier – Prévenir l’exposition par contact</vt:lpstr>
      <vt:lpstr>« Une urgence planétaire » (H. Soubelet) 2ème pilier – Prévenir l’exposition par contact</vt:lpstr>
      <vt:lpstr>« Une urgence planétaire » (H. Soubelet) 3ème pilier – Protéger les milieux naturels</vt:lpstr>
      <vt:lpstr> « Une seule santé pour tous »… où certains sont plus égaux que d’autres [Ferron C. Itw de Giraudoux P, Harpet C, Mauny F. « One Health : des affichages aux actes ! » Le Temps de l’Université, 2022 https://www.fnes.fr/wp-content/uploads/2022/07/ac-220720-Journal_Le_temps_de_l_universite_d_ete_N_1.pdf] </vt:lpstr>
      <vt:lpstr> « Une seule santé pour tous »… où certains sont plus égaux que d’autres [Ferron C. Itw de Giraudoux P, Harpet C, Mauny F. « One Health : des affichages aux actes ! » Le Temps de l’Université, 2022 https://www.fnes.fr/wp-content/uploads/2022/07/ac-220720-Journal_Le_temps_de_l_universite_d_ete_N_1.pdf] </vt:lpstr>
      <vt:lpstr> « Un lien fort entre inégalités sociales de santé et inégalités environnementales » [Promotion Santé Auvergne-Rhône Alpes, Inégalités sociales de santé, inégalités environnementales : quels liens et comment agir ?] </vt:lpstr>
      <vt:lpstr>Un enjeu majeur (aussi pour la réduction des ISS) = One Health [« Une Seule Santé » dans toutes les politiques] [Ferron C. Itw de Giraudoux P, Harpet C, Mauny F. « One Health : des affichages aux actes ! » Le Temps de l’Université, 2022 https://www.fnes.fr/wp-content/uploads/2022/07/ac-220720-Journal_Le_temps_de_l_universite_d_ete_N_1.pdf]</vt:lpstr>
      <vt:lpstr>Au-delà d’un « One-Health washing »</vt:lpstr>
      <vt:lpstr>« Penser global, agir local »… le retour !</vt:lpstr>
      <vt:lpstr>Agir localement L’articulation de la décision et de l’action</vt:lpstr>
      <vt:lpstr>« Une seule santé » =&gt; Changer les indicateurs et impliquer les habitants</vt:lpstr>
      <vt:lpstr>« Une seule santé » =&gt; Réaliser une cartographie One Health et faire évoluer les EIS </vt:lpstr>
      <vt:lpstr>« Une seule santé » =&gt; La prise en compte des enjeux importants en termes de santé mentale (Psycom, 2022)</vt:lpstr>
      <vt:lpstr>Pour promouvoir « Une Seule Santé » = des questions et des espoirs</vt:lpstr>
      <vt:lpstr>Pour promouvoir « Une Seule Santé » = des besoins de formation et de recherche [Conseil scientifique Covid-19, « One Health » (une seule santé ) - Santé humaine, animale, environnement : les leçons de la crise », 8 février 2022]</vt:lpstr>
      <vt:lpstr>Conclusion – Les principaux enjeux</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Christine Ferron</dc:creator>
  <cp:lastModifiedBy>Christine Ferron</cp:lastModifiedBy>
  <cp:revision>98</cp:revision>
  <dcterms:created xsi:type="dcterms:W3CDTF">2022-02-12T12:49:33Z</dcterms:created>
  <dcterms:modified xsi:type="dcterms:W3CDTF">2025-11-20T17:11:10Z</dcterms:modified>
</cp:coreProperties>
</file>